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453" r:id="rId3"/>
    <p:sldId id="469" r:id="rId4"/>
    <p:sldId id="427" r:id="rId5"/>
    <p:sldId id="454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4" r:id="rId15"/>
    <p:sldId id="465" r:id="rId16"/>
    <p:sldId id="473" r:id="rId17"/>
    <p:sldId id="467" r:id="rId18"/>
    <p:sldId id="472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CCFFFF"/>
    <a:srgbClr val="4FFF9F"/>
    <a:srgbClr val="FF7C80"/>
    <a:srgbClr val="3333FF"/>
    <a:srgbClr val="00FF00"/>
    <a:srgbClr val="0066CC"/>
    <a:srgbClr val="00B050"/>
    <a:srgbClr val="FFFF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31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2022/3/29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2022/3/29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184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852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戴维南定理和诺顿定理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戴维南定理和诺顿定理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1.png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39.wmf"/><Relationship Id="rId3" Type="http://schemas.openxmlformats.org/officeDocument/2006/relationships/image" Target="../media/image34.png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16.bin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7.bin"/><Relationship Id="rId7" Type="http://schemas.openxmlformats.org/officeDocument/2006/relationships/image" Target="../media/image4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wmf"/><Relationship Id="rId11" Type="http://schemas.openxmlformats.org/officeDocument/2006/relationships/image" Target="../media/image44.wmf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40.wmf"/><Relationship Id="rId9" Type="http://schemas.openxmlformats.org/officeDocument/2006/relationships/image" Target="../media/image4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45.wmf"/><Relationship Id="rId4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wmf"/><Relationship Id="rId4" Type="http://schemas.openxmlformats.org/officeDocument/2006/relationships/oleObject" Target="../embeddings/oleObject2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10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6.bin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19672" y="1707654"/>
            <a:ext cx="6207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戴维南定理和诺顿定理的应用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90"/>
            <a:ext cx="26153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96599" y="3206830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958369" y="3206830"/>
            <a:ext cx="30375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）求等效电阻</a:t>
            </a:r>
            <a:r>
              <a:rPr lang="en-US" altLang="zh-CN" sz="2400" b="1" dirty="0">
                <a:solidFill>
                  <a:srgbClr val="FF0000"/>
                </a:solidFill>
              </a:rPr>
              <a:t>R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653230"/>
              </p:ext>
            </p:extLst>
          </p:nvPr>
        </p:nvGraphicFramePr>
        <p:xfrm>
          <a:off x="1851025" y="3841750"/>
          <a:ext cx="4287838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82600" imgH="431640" progId="Equation.DSMT4">
                  <p:embed/>
                </p:oleObj>
              </mc:Choice>
              <mc:Fallback>
                <p:oleObj name="Equation" r:id="rId3" imgW="2082600" imgH="431640" progId="Equation.DSMT4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1025" y="3841750"/>
                        <a:ext cx="4287838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4790" y="1184498"/>
            <a:ext cx="2180846" cy="174669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43630" y="261669"/>
            <a:ext cx="9103507" cy="931315"/>
            <a:chOff x="182563" y="271463"/>
            <a:chExt cx="9103507" cy="931315"/>
          </a:xfrm>
        </p:grpSpPr>
        <p:sp>
          <p:nvSpPr>
            <p:cNvPr id="19" name="AutoShape 93"/>
            <p:cNvSpPr>
              <a:spLocks noChangeArrowheads="1"/>
            </p:cNvSpPr>
            <p:nvPr/>
          </p:nvSpPr>
          <p:spPr bwMode="auto">
            <a:xfrm>
              <a:off x="182563" y="271463"/>
              <a:ext cx="8856662" cy="9313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393590" y="271463"/>
              <a:ext cx="88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端的诺顿等效电路。已知：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。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317968" y="2801201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2</a:t>
            </a:r>
            <a:r>
              <a:rPr lang="zh-CN" altLang="en-US" sz="1600" dirty="0"/>
              <a:t>图</a:t>
            </a:r>
          </a:p>
        </p:txBody>
      </p:sp>
    </p:spTree>
    <p:extLst>
      <p:ext uri="{BB962C8B-B14F-4D97-AF65-F5344CB8AC3E}">
        <p14:creationId xmlns:p14="http://schemas.microsoft.com/office/powerpoint/2010/main" val="2795935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90"/>
            <a:ext cx="26153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216447"/>
            <a:ext cx="1884045" cy="1884045"/>
          </a:xfrm>
          <a:prstGeom prst="rect">
            <a:avLst/>
          </a:prstGeom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96599" y="3206830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19872" y="284534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2</a:t>
            </a:r>
            <a:r>
              <a:rPr lang="zh-CN" altLang="en-US" sz="1600" dirty="0"/>
              <a:t>图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958369" y="3206830"/>
            <a:ext cx="65659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</a:rPr>
              <a:t>）画出所求诺顿等效电路。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79512" y="296986"/>
            <a:ext cx="9103507" cy="931315"/>
            <a:chOff x="182563" y="271463"/>
            <a:chExt cx="9103507" cy="931315"/>
          </a:xfrm>
        </p:grpSpPr>
        <p:sp>
          <p:nvSpPr>
            <p:cNvPr id="12" name="AutoShape 93"/>
            <p:cNvSpPr>
              <a:spLocks noChangeArrowheads="1"/>
            </p:cNvSpPr>
            <p:nvPr/>
          </p:nvSpPr>
          <p:spPr bwMode="auto">
            <a:xfrm>
              <a:off x="182563" y="271463"/>
              <a:ext cx="8856662" cy="9313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93590" y="271463"/>
              <a:ext cx="88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端的诺顿等效电路。已知：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449" y="1452931"/>
            <a:ext cx="523875" cy="13113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513" y="1462104"/>
            <a:ext cx="523875" cy="140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49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3505" y="434381"/>
            <a:ext cx="9036823" cy="626413"/>
            <a:chOff x="75925" y="250635"/>
            <a:chExt cx="9036823" cy="626413"/>
          </a:xfrm>
        </p:grpSpPr>
        <p:sp>
          <p:nvSpPr>
            <p:cNvPr id="23" name="AutoShape 93"/>
            <p:cNvSpPr>
              <a:spLocks noChangeArrowheads="1"/>
            </p:cNvSpPr>
            <p:nvPr/>
          </p:nvSpPr>
          <p:spPr bwMode="auto">
            <a:xfrm>
              <a:off x="75925" y="250635"/>
              <a:ext cx="8856662" cy="626413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220268" y="322718"/>
              <a:ext cx="88924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3】</a:t>
              </a:r>
              <a:r>
                <a:rPr lang="zh-CN" altLang="en-US" sz="2400" b="1" dirty="0"/>
                <a:t>试用戴维南定理求例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图</a:t>
              </a:r>
              <a:r>
                <a:rPr lang="en-US" altLang="zh-CN" sz="2400" b="1" dirty="0"/>
                <a:t>(a)</a:t>
              </a:r>
              <a:r>
                <a:rPr lang="zh-CN" altLang="en-US" sz="2400" b="1" dirty="0"/>
                <a:t>所示电路中的电流</a:t>
              </a:r>
              <a:r>
                <a:rPr lang="en-US" altLang="zh-CN" sz="2400" b="1" i="1" dirty="0" err="1"/>
                <a:t>i</a:t>
              </a:r>
              <a:r>
                <a:rPr lang="zh-CN" altLang="en-US" sz="2400" b="1" dirty="0"/>
                <a:t>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063" y="1224503"/>
            <a:ext cx="2900982" cy="18231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284512" y="1218708"/>
            <a:ext cx="2534314" cy="180753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14282" y="4181787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29304" y="4135877"/>
            <a:ext cx="72728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/>
              <a:t>先将图</a:t>
            </a:r>
            <a:r>
              <a:rPr lang="en-US" altLang="zh-CN" sz="2400" b="1" dirty="0"/>
              <a:t>(a)</a:t>
            </a:r>
            <a:r>
              <a:rPr lang="zh-CN" altLang="en-US" sz="2400" b="1" dirty="0"/>
              <a:t>电路</a:t>
            </a:r>
            <a:r>
              <a:rPr lang="en-US" altLang="zh-CN" sz="2400" b="1" dirty="0"/>
              <a:t>a</a:t>
            </a:r>
            <a:r>
              <a:rPr lang="zh-CN" altLang="en-US" sz="2400" b="1" dirty="0"/>
              <a:t>、</a:t>
            </a:r>
            <a:r>
              <a:rPr lang="en-US" altLang="zh-CN" sz="2400" b="1" dirty="0"/>
              <a:t>b</a:t>
            </a:r>
            <a:r>
              <a:rPr lang="zh-CN" altLang="en-US" sz="2400" b="1" dirty="0"/>
              <a:t>以左等效为戴维南电路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3695" y="1218708"/>
            <a:ext cx="2188886" cy="218888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 bwMode="auto">
          <a:xfrm>
            <a:off x="5292079" y="1294144"/>
            <a:ext cx="1008112" cy="17907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57620" y="3187232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/>
              <a:t>例</a:t>
            </a:r>
            <a:r>
              <a:rPr lang="en-US" altLang="zh-CN" sz="1800" dirty="0"/>
              <a:t>3</a:t>
            </a:r>
            <a:r>
              <a:rPr lang="zh-CN" altLang="en-US" sz="1800" dirty="0"/>
              <a:t>图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14679" y="1518598"/>
            <a:ext cx="1737376" cy="925488"/>
            <a:chOff x="3308031" y="981396"/>
            <a:chExt cx="1737376" cy="925488"/>
          </a:xfrm>
        </p:grpSpPr>
        <p:sp>
          <p:nvSpPr>
            <p:cNvPr id="18" name="文本框 17"/>
            <p:cNvSpPr txBox="1"/>
            <p:nvPr/>
          </p:nvSpPr>
          <p:spPr>
            <a:xfrm>
              <a:off x="3704037" y="981396"/>
              <a:ext cx="800219" cy="461665"/>
            </a:xfrm>
            <a:prstGeom prst="rect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等效</a:t>
              </a:r>
            </a:p>
          </p:txBody>
        </p:sp>
        <p:sp>
          <p:nvSpPr>
            <p:cNvPr id="7" name="右箭头 6"/>
            <p:cNvSpPr/>
            <p:nvPr/>
          </p:nvSpPr>
          <p:spPr bwMode="auto">
            <a:xfrm>
              <a:off x="3308031" y="1422252"/>
              <a:ext cx="1737376" cy="484632"/>
            </a:xfrm>
            <a:prstGeom prst="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20" name="组合 226"/>
          <p:cNvGrpSpPr/>
          <p:nvPr/>
        </p:nvGrpSpPr>
        <p:grpSpPr>
          <a:xfrm>
            <a:off x="1517814" y="2889776"/>
            <a:ext cx="1714512" cy="1180050"/>
            <a:chOff x="4143372" y="3357568"/>
            <a:chExt cx="1714512" cy="1180050"/>
          </a:xfrm>
        </p:grpSpPr>
        <p:graphicFrame>
          <p:nvGraphicFramePr>
            <p:cNvPr id="21" name="Object 16"/>
            <p:cNvGraphicFramePr>
              <a:graphicFrameLocks noChangeAspect="1"/>
            </p:cNvGraphicFramePr>
            <p:nvPr/>
          </p:nvGraphicFramePr>
          <p:xfrm>
            <a:off x="4143372" y="3357568"/>
            <a:ext cx="1714512" cy="118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4" imgW="3957120" imgH="2724120" progId="">
                    <p:embed/>
                  </p:oleObj>
                </mc:Choice>
                <mc:Fallback>
                  <p:oleObj name="CorelDRAW" r:id="rId4" imgW="3957120" imgH="2724120" progId="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3372" y="3357568"/>
                          <a:ext cx="1714512" cy="118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文本框 27"/>
            <p:cNvSpPr txBox="1"/>
            <p:nvPr/>
          </p:nvSpPr>
          <p:spPr>
            <a:xfrm rot="20980420">
              <a:off x="4449488" y="3615924"/>
              <a:ext cx="1114408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</a:rPr>
                <a:t>线性有源</a:t>
              </a:r>
              <a:endParaRPr lang="en-US" altLang="zh-CN" sz="1800" b="1" dirty="0">
                <a:solidFill>
                  <a:srgbClr val="FF0000"/>
                </a:solidFill>
              </a:endParaRPr>
            </a:p>
            <a:p>
              <a:r>
                <a:rPr lang="zh-CN" altLang="en-US" sz="1800" b="1" dirty="0">
                  <a:solidFill>
                    <a:srgbClr val="FF0000"/>
                  </a:solidFill>
                </a:rPr>
                <a:t>二端网络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1494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2" grpId="0"/>
      <p:bldP spid="16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3004068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372499" y="3513371"/>
            <a:ext cx="51115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）求开路电压</a:t>
            </a:r>
            <a:r>
              <a:rPr lang="en-US" altLang="zh-CN" sz="2400" b="1" i="1" dirty="0" err="1">
                <a:solidFill>
                  <a:srgbClr val="FF0000"/>
                </a:solidFill>
              </a:rPr>
              <a:t>u</a:t>
            </a:r>
            <a:r>
              <a:rPr lang="en-US" altLang="zh-CN" sz="2400" b="1" baseline="-25000" dirty="0" err="1">
                <a:solidFill>
                  <a:srgbClr val="FF0000"/>
                </a:solidFill>
              </a:rPr>
              <a:t>OC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4123382" y="2536341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/>
              <a:t>例</a:t>
            </a:r>
            <a:r>
              <a:rPr lang="en-US" altLang="zh-CN" sz="1800" dirty="0"/>
              <a:t>3</a:t>
            </a:r>
            <a:r>
              <a:rPr lang="zh-CN" altLang="en-US" sz="1800" dirty="0"/>
              <a:t>图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39" y="928675"/>
            <a:ext cx="2751491" cy="1976997"/>
          </a:xfrm>
          <a:prstGeom prst="rect">
            <a:avLst/>
          </a:prstGeom>
        </p:spPr>
      </p:pic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261978"/>
              </p:ext>
            </p:extLst>
          </p:nvPr>
        </p:nvGraphicFramePr>
        <p:xfrm>
          <a:off x="2810720" y="3877835"/>
          <a:ext cx="1855788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01440" imgH="393480" progId="Equation.DSMT4">
                  <p:embed/>
                </p:oleObj>
              </mc:Choice>
              <mc:Fallback>
                <p:oleObj name="Equation" r:id="rId4" imgW="901440" imgH="393480" progId="Equation.DSMT4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0720" y="3877835"/>
                        <a:ext cx="1855788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834555" y="4342361"/>
            <a:ext cx="18267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/>
              <a:t>故</a:t>
            </a:r>
          </a:p>
        </p:txBody>
      </p:sp>
      <p:graphicFrame>
        <p:nvGraphicFramePr>
          <p:cNvPr id="1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360223"/>
              </p:ext>
            </p:extLst>
          </p:nvPr>
        </p:nvGraphicFramePr>
        <p:xfrm>
          <a:off x="2607469" y="4700229"/>
          <a:ext cx="264160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82680" imgH="228600" progId="Equation.DSMT4">
                  <p:embed/>
                </p:oleObj>
              </mc:Choice>
              <mc:Fallback>
                <p:oleObj name="Equation" r:id="rId6" imgW="1282680" imgH="228600" progId="Equation.DSMT4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7469" y="4700229"/>
                        <a:ext cx="2641600" cy="48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75925" y="250635"/>
            <a:ext cx="9036823" cy="626413"/>
            <a:chOff x="75925" y="250635"/>
            <a:chExt cx="9036823" cy="626413"/>
          </a:xfrm>
        </p:grpSpPr>
        <p:sp>
          <p:nvSpPr>
            <p:cNvPr id="21" name="AutoShape 93"/>
            <p:cNvSpPr>
              <a:spLocks noChangeArrowheads="1"/>
            </p:cNvSpPr>
            <p:nvPr/>
          </p:nvSpPr>
          <p:spPr bwMode="auto">
            <a:xfrm>
              <a:off x="75925" y="250635"/>
              <a:ext cx="8856662" cy="626413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220268" y="322718"/>
              <a:ext cx="88924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3】</a:t>
              </a:r>
              <a:r>
                <a:rPr lang="zh-CN" altLang="en-US" sz="2400" b="1" dirty="0"/>
                <a:t>试用戴维南定理求例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图</a:t>
              </a:r>
              <a:r>
                <a:rPr lang="en-US" altLang="zh-CN" sz="2400" b="1" dirty="0"/>
                <a:t>(a)</a:t>
              </a:r>
              <a:r>
                <a:rPr lang="zh-CN" altLang="en-US" sz="2400" b="1" dirty="0"/>
                <a:t>所示电路中的电流</a:t>
              </a:r>
              <a:r>
                <a:rPr lang="en-US" altLang="zh-CN" sz="2400" b="1" i="1" dirty="0" err="1"/>
                <a:t>i</a:t>
              </a:r>
              <a:r>
                <a:rPr lang="zh-CN" altLang="en-US" sz="2400" b="1" dirty="0"/>
                <a:t>。</a:t>
              </a: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1714" y="962298"/>
            <a:ext cx="2880030" cy="181001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 bwMode="auto">
          <a:xfrm>
            <a:off x="695300" y="969713"/>
            <a:ext cx="2088519" cy="184400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952467" y="1337362"/>
            <a:ext cx="495649" cy="369332"/>
            <a:chOff x="6952467" y="1337362"/>
            <a:chExt cx="495649" cy="369332"/>
          </a:xfrm>
        </p:grpSpPr>
        <p:cxnSp>
          <p:nvCxnSpPr>
            <p:cNvPr id="3" name="直接箭头连接符 2"/>
            <p:cNvCxnSpPr>
              <a:cxnSpLocks/>
            </p:cNvCxnSpPr>
            <p:nvPr/>
          </p:nvCxnSpPr>
          <p:spPr bwMode="auto">
            <a:xfrm flipH="1">
              <a:off x="7092280" y="1347614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文本框 5"/>
            <p:cNvSpPr txBox="1"/>
            <p:nvPr/>
          </p:nvSpPr>
          <p:spPr>
            <a:xfrm>
              <a:off x="6952467" y="1337362"/>
              <a:ext cx="495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i="1" dirty="0" err="1">
                  <a:solidFill>
                    <a:srgbClr val="FF0000"/>
                  </a:solidFill>
                </a:rPr>
                <a:t>i</a:t>
              </a:r>
              <a:r>
                <a:rPr lang="en-US" altLang="zh-CN" sz="1800" b="1" i="1" dirty="0">
                  <a:solidFill>
                    <a:srgbClr val="FF0000"/>
                  </a:solidFill>
                </a:rPr>
                <a:t>=</a:t>
              </a:r>
              <a:r>
                <a:rPr lang="en-US" altLang="zh-CN" sz="1800" b="1" dirty="0">
                  <a:solidFill>
                    <a:srgbClr val="FF0000"/>
                  </a:solidFill>
                </a:rPr>
                <a:t>0</a:t>
              </a:r>
              <a:endParaRPr lang="zh-CN" altLang="en-US" sz="1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969CC92C-B11C-49A0-8412-93D95DBE6198}"/>
              </a:ext>
            </a:extLst>
          </p:cNvPr>
          <p:cNvSpPr txBox="1"/>
          <p:nvPr/>
        </p:nvSpPr>
        <p:spPr>
          <a:xfrm>
            <a:off x="971600" y="2876261"/>
            <a:ext cx="6945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先把待求支路移去，求移去之后的二端网络的戴维南等效电路或诺顿等效电路。</a:t>
            </a:r>
          </a:p>
        </p:txBody>
      </p:sp>
    </p:spTree>
    <p:extLst>
      <p:ext uri="{BB962C8B-B14F-4D97-AF65-F5344CB8AC3E}">
        <p14:creationId xmlns:p14="http://schemas.microsoft.com/office/powerpoint/2010/main" val="3703402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69356"/>
            <a:ext cx="2520678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95536" y="969356"/>
            <a:ext cx="2033324" cy="15841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81065" y="2617068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64100" y="2657257"/>
            <a:ext cx="51115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）求等效电阻</a:t>
            </a:r>
            <a:r>
              <a:rPr lang="en-US" altLang="zh-CN" sz="2400" b="1" i="1" dirty="0">
                <a:solidFill>
                  <a:srgbClr val="FF0000"/>
                </a:solidFill>
              </a:rPr>
              <a:t>R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316886" y="258018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/>
              <a:t>例</a:t>
            </a:r>
            <a:r>
              <a:rPr lang="en-US" altLang="zh-CN" sz="1800" dirty="0"/>
              <a:t>3</a:t>
            </a:r>
            <a:r>
              <a:rPr lang="zh-CN" altLang="en-US" sz="1800" dirty="0"/>
              <a:t>图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79054" y="3196198"/>
            <a:ext cx="1363988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</a:rPr>
              <a:t>方法一</a:t>
            </a:r>
            <a:r>
              <a:rPr lang="en-US" altLang="zh-CN" sz="2400" b="1" dirty="0">
                <a:solidFill>
                  <a:schemeClr val="bg1"/>
                </a:solidFill>
              </a:rPr>
              <a:t>: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6375" y="892619"/>
            <a:ext cx="2554795" cy="1895155"/>
          </a:xfrm>
          <a:prstGeom prst="rect">
            <a:avLst/>
          </a:prstGeom>
        </p:spPr>
      </p:pic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695581"/>
              </p:ext>
            </p:extLst>
          </p:nvPr>
        </p:nvGraphicFramePr>
        <p:xfrm>
          <a:off x="733425" y="3746500"/>
          <a:ext cx="2170113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54080" imgH="241200" progId="Equation.DSMT4">
                  <p:embed/>
                </p:oleObj>
              </mc:Choice>
              <mc:Fallback>
                <p:oleObj name="Equation" r:id="rId4" imgW="1054080" imgH="241200" progId="Equation.DSMT4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3746500"/>
                        <a:ext cx="2170113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8743517"/>
              </p:ext>
            </p:extLst>
          </p:nvPr>
        </p:nvGraphicFramePr>
        <p:xfrm>
          <a:off x="955137" y="4154245"/>
          <a:ext cx="1674812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12520" imgH="241200" progId="Equation.DSMT4">
                  <p:embed/>
                </p:oleObj>
              </mc:Choice>
              <mc:Fallback>
                <p:oleObj name="Equation" r:id="rId6" imgW="812520" imgH="241200" progId="Equation.DSMT4">
                  <p:embed/>
                  <p:pic>
                    <p:nvPicPr>
                      <p:cNvPr id="0" name="Picture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137" y="4154245"/>
                        <a:ext cx="1674812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右大括号 14"/>
          <p:cNvSpPr/>
          <p:nvPr/>
        </p:nvSpPr>
        <p:spPr bwMode="auto">
          <a:xfrm>
            <a:off x="3194213" y="3849762"/>
            <a:ext cx="163644" cy="1026244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" name="右箭头 15"/>
          <p:cNvSpPr/>
          <p:nvPr/>
        </p:nvSpPr>
        <p:spPr bwMode="auto">
          <a:xfrm>
            <a:off x="3435961" y="4032738"/>
            <a:ext cx="978408" cy="484632"/>
          </a:xfrm>
          <a:prstGeom prst="righ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676453"/>
              </p:ext>
            </p:extLst>
          </p:nvPr>
        </p:nvGraphicFramePr>
        <p:xfrm>
          <a:off x="4492473" y="4032738"/>
          <a:ext cx="1150938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58720" imgH="253800" progId="Equation.DSMT4">
                  <p:embed/>
                </p:oleObj>
              </mc:Choice>
              <mc:Fallback>
                <p:oleObj name="Equation" r:id="rId8" imgW="558720" imgH="253800" progId="Equation.DSMT4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473" y="4032738"/>
                        <a:ext cx="1150938" cy="53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右箭头 17"/>
          <p:cNvSpPr/>
          <p:nvPr/>
        </p:nvSpPr>
        <p:spPr bwMode="auto">
          <a:xfrm>
            <a:off x="5692737" y="4032738"/>
            <a:ext cx="978408" cy="484632"/>
          </a:xfrm>
          <a:prstGeom prst="righ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1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4025059"/>
              </p:ext>
            </p:extLst>
          </p:nvPr>
        </p:nvGraphicFramePr>
        <p:xfrm>
          <a:off x="6980238" y="4044950"/>
          <a:ext cx="1125537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45760" imgH="228600" progId="Equation.DSMT4">
                  <p:embed/>
                </p:oleObj>
              </mc:Choice>
              <mc:Fallback>
                <p:oleObj name="Equation" r:id="rId10" imgW="545760" imgH="228600" progId="Equation.DSMT4">
                  <p:embed/>
                  <p:pic>
                    <p:nvPicPr>
                      <p:cNvPr id="0" name="Picture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0238" y="4044950"/>
                        <a:ext cx="1125537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75925" y="250635"/>
            <a:ext cx="9036823" cy="626413"/>
            <a:chOff x="75925" y="250635"/>
            <a:chExt cx="9036823" cy="626413"/>
          </a:xfrm>
        </p:grpSpPr>
        <p:sp>
          <p:nvSpPr>
            <p:cNvPr id="21" name="AutoShape 93"/>
            <p:cNvSpPr>
              <a:spLocks noChangeArrowheads="1"/>
            </p:cNvSpPr>
            <p:nvPr/>
          </p:nvSpPr>
          <p:spPr bwMode="auto">
            <a:xfrm>
              <a:off x="75925" y="250635"/>
              <a:ext cx="8856662" cy="626413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2" name="Text Box 4"/>
            <p:cNvSpPr txBox="1">
              <a:spLocks noChangeArrowheads="1"/>
            </p:cNvSpPr>
            <p:nvPr/>
          </p:nvSpPr>
          <p:spPr bwMode="auto">
            <a:xfrm>
              <a:off x="220268" y="322718"/>
              <a:ext cx="88924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3】</a:t>
              </a:r>
              <a:r>
                <a:rPr lang="zh-CN" altLang="en-US" sz="2400" b="1" dirty="0"/>
                <a:t>试用戴维南定理求例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图</a:t>
              </a:r>
              <a:r>
                <a:rPr lang="en-US" altLang="zh-CN" sz="2400" b="1" dirty="0"/>
                <a:t>(a)</a:t>
              </a:r>
              <a:r>
                <a:rPr lang="zh-CN" altLang="en-US" sz="2400" b="1" dirty="0"/>
                <a:t>所示电路中的电流</a:t>
              </a:r>
              <a:r>
                <a:rPr lang="en-US" altLang="zh-CN" sz="2400" b="1" i="1" dirty="0" err="1"/>
                <a:t>i</a:t>
              </a:r>
              <a:r>
                <a:rPr lang="zh-CN" altLang="en-US" sz="2400" b="1" dirty="0"/>
                <a:t>。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2071670" y="3196198"/>
            <a:ext cx="1731564" cy="46166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zh-CN" altLang="en-US" b="1" dirty="0"/>
              <a:t>加压求流法</a:t>
            </a:r>
            <a:endParaRPr lang="zh-CN" altLang="en-US" dirty="0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FFE16D85-0C61-4B7B-BD83-86B067F7CFFC}"/>
              </a:ext>
            </a:extLst>
          </p:cNvPr>
          <p:cNvGrpSpPr/>
          <p:nvPr/>
        </p:nvGrpSpPr>
        <p:grpSpPr>
          <a:xfrm>
            <a:off x="5252565" y="964464"/>
            <a:ext cx="356188" cy="362486"/>
            <a:chOff x="5252565" y="964464"/>
            <a:chExt cx="356188" cy="362486"/>
          </a:xfrm>
        </p:grpSpPr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6F27AC3D-32EA-41C3-AFBD-A0B39681DEE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389918" y="1326950"/>
              <a:ext cx="144016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0059313A-30E0-4AF3-BC79-A353EA109229}"/>
                </a:ext>
              </a:extLst>
            </p:cNvPr>
            <p:cNvSpPr txBox="1"/>
            <p:nvPr/>
          </p:nvSpPr>
          <p:spPr>
            <a:xfrm>
              <a:off x="5252565" y="964464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 dirty="0">
                  <a:solidFill>
                    <a:srgbClr val="FF0000"/>
                  </a:solidFill>
                </a:rPr>
                <a:t>i</a:t>
              </a:r>
              <a:r>
                <a:rPr lang="en-US" altLang="zh-CN" sz="1600" baseline="-25000" dirty="0">
                  <a:solidFill>
                    <a:srgbClr val="FF0000"/>
                  </a:solidFill>
                </a:rPr>
                <a:t>2</a:t>
              </a:r>
              <a:r>
                <a:rPr lang="en-US" altLang="zh-CN" sz="1600" baseline="30000" dirty="0">
                  <a:solidFill>
                    <a:srgbClr val="FF0000"/>
                  </a:solidFill>
                </a:rPr>
                <a:t>’</a:t>
              </a:r>
              <a:endParaRPr lang="zh-CN" altLang="en-US" sz="1600" baseline="300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27" name="Object 9">
            <a:extLst>
              <a:ext uri="{FF2B5EF4-FFF2-40B4-BE49-F238E27FC236}">
                <a16:creationId xmlns:a16="http://schemas.microsoft.com/office/drawing/2014/main" id="{BD2A71F5-E885-40FD-959B-FA5FC0332C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867315"/>
              </p:ext>
            </p:extLst>
          </p:nvPr>
        </p:nvGraphicFramePr>
        <p:xfrm>
          <a:off x="1008145" y="4561990"/>
          <a:ext cx="13604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60240" imgH="241200" progId="Equation.DSMT4">
                  <p:embed/>
                </p:oleObj>
              </mc:Choice>
              <mc:Fallback>
                <p:oleObj name="Equation" r:id="rId12" imgW="660240" imgH="241200" progId="Equation.DSMT4">
                  <p:embed/>
                  <p:pic>
                    <p:nvPicPr>
                      <p:cNvPr id="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145" y="4561990"/>
                        <a:ext cx="1360487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653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5" grpId="0" animBg="1"/>
      <p:bldP spid="16" grpId="0" animBg="1"/>
      <p:bldP spid="18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059012"/>
            <a:ext cx="2520678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95536" y="1059012"/>
            <a:ext cx="2033324" cy="15841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1520" y="2652427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16217" y="2689041"/>
            <a:ext cx="51115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）求等效电阻</a:t>
            </a:r>
            <a:r>
              <a:rPr lang="en-US" altLang="zh-CN" sz="2400" b="1" i="1" dirty="0">
                <a:solidFill>
                  <a:srgbClr val="FF0000"/>
                </a:solidFill>
              </a:rPr>
              <a:t>R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316886" y="252639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/>
              <a:t>例</a:t>
            </a:r>
            <a:r>
              <a:rPr lang="en-US" altLang="zh-CN" sz="1800" dirty="0"/>
              <a:t>3</a:t>
            </a:r>
            <a:r>
              <a:rPr lang="zh-CN" altLang="en-US" sz="1800" dirty="0"/>
              <a:t>图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744911"/>
              </p:ext>
            </p:extLst>
          </p:nvPr>
        </p:nvGraphicFramePr>
        <p:xfrm>
          <a:off x="800100" y="3829050"/>
          <a:ext cx="26670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95280" imgH="241200" progId="Equation.DSMT4">
                  <p:embed/>
                </p:oleObj>
              </mc:Choice>
              <mc:Fallback>
                <p:oleObj name="Equation" r:id="rId3" imgW="1295280" imgH="241200" progId="Equation.DSMT4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3829050"/>
                        <a:ext cx="26670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右箭头 12"/>
          <p:cNvSpPr/>
          <p:nvPr/>
        </p:nvSpPr>
        <p:spPr bwMode="auto">
          <a:xfrm>
            <a:off x="4273017" y="4057161"/>
            <a:ext cx="978408" cy="484632"/>
          </a:xfrm>
          <a:prstGeom prst="righ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0522704"/>
              </p:ext>
            </p:extLst>
          </p:nvPr>
        </p:nvGraphicFramePr>
        <p:xfrm>
          <a:off x="5297488" y="4086225"/>
          <a:ext cx="11239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45760" imgH="228600" progId="Equation.DSMT4">
                  <p:embed/>
                </p:oleObj>
              </mc:Choice>
              <mc:Fallback>
                <p:oleObj name="Equation" r:id="rId5" imgW="545760" imgH="228600" progId="Equation.DSMT4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7488" y="4086225"/>
                        <a:ext cx="112395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图片 2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59102" y="928676"/>
            <a:ext cx="2676211" cy="195569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75925" y="250635"/>
            <a:ext cx="9036823" cy="626413"/>
            <a:chOff x="75925" y="250635"/>
            <a:chExt cx="9036823" cy="626413"/>
          </a:xfrm>
        </p:grpSpPr>
        <p:sp>
          <p:nvSpPr>
            <p:cNvPr id="15" name="AutoShape 93"/>
            <p:cNvSpPr>
              <a:spLocks noChangeArrowheads="1"/>
            </p:cNvSpPr>
            <p:nvPr/>
          </p:nvSpPr>
          <p:spPr bwMode="auto">
            <a:xfrm>
              <a:off x="75925" y="250635"/>
              <a:ext cx="8856662" cy="626413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20268" y="322718"/>
              <a:ext cx="88924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3】</a:t>
              </a:r>
              <a:r>
                <a:rPr lang="zh-CN" altLang="en-US" sz="2400" b="1" dirty="0"/>
                <a:t>试用戴维南定理求例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图</a:t>
              </a:r>
              <a:r>
                <a:rPr lang="en-US" altLang="zh-CN" sz="2400" b="1" dirty="0"/>
                <a:t>(a)</a:t>
              </a:r>
              <a:r>
                <a:rPr lang="zh-CN" altLang="en-US" sz="2400" b="1" dirty="0"/>
                <a:t>所示电路中的电流</a:t>
              </a:r>
              <a:r>
                <a:rPr lang="en-US" altLang="zh-CN" sz="2400" b="1" i="1" dirty="0" err="1"/>
                <a:t>i</a:t>
              </a:r>
              <a:r>
                <a:rPr lang="zh-CN" altLang="en-US" sz="2400" b="1" dirty="0"/>
                <a:t>。</a:t>
              </a:r>
            </a:p>
          </p:txBody>
        </p:sp>
      </p:grpSp>
      <p:graphicFrame>
        <p:nvGraphicFramePr>
          <p:cNvPr id="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812197"/>
              </p:ext>
            </p:extLst>
          </p:nvPr>
        </p:nvGraphicFramePr>
        <p:xfrm>
          <a:off x="769938" y="4416425"/>
          <a:ext cx="23018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241200" progId="Equation.DSMT4">
                  <p:embed/>
                </p:oleObj>
              </mc:Choice>
              <mc:Fallback>
                <p:oleObj name="Equation" r:id="rId8" imgW="1117440" imgH="241200" progId="Equation.DSMT4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938" y="4416425"/>
                        <a:ext cx="230187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右大括号 11"/>
          <p:cNvSpPr/>
          <p:nvPr/>
        </p:nvSpPr>
        <p:spPr bwMode="auto">
          <a:xfrm>
            <a:off x="3857620" y="3937358"/>
            <a:ext cx="166838" cy="992187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79054" y="3196198"/>
            <a:ext cx="1363988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</a:rPr>
              <a:t>方法二</a:t>
            </a:r>
            <a:r>
              <a:rPr lang="en-US" altLang="zh-CN" sz="2400" b="1" dirty="0">
                <a:solidFill>
                  <a:schemeClr val="bg1"/>
                </a:solidFill>
              </a:rPr>
              <a:t>: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71670" y="3196198"/>
            <a:ext cx="1723549" cy="46166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zh-CN" altLang="en-US" b="1" dirty="0"/>
              <a:t>开路短路法</a:t>
            </a:r>
          </a:p>
        </p:txBody>
      </p:sp>
      <p:graphicFrame>
        <p:nvGraphicFramePr>
          <p:cNvPr id="21" name="Object 9">
            <a:extLst>
              <a:ext uri="{FF2B5EF4-FFF2-40B4-BE49-F238E27FC236}">
                <a16:creationId xmlns:a16="http://schemas.microsoft.com/office/drawing/2014/main" id="{C00BAF9F-23B2-4A0A-B708-9F5B9ABCE8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7012329"/>
              </p:ext>
            </p:extLst>
          </p:nvPr>
        </p:nvGraphicFramePr>
        <p:xfrm>
          <a:off x="4530733" y="3137452"/>
          <a:ext cx="2170112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54080" imgH="228600" progId="Equation.DSMT4">
                  <p:embed/>
                </p:oleObj>
              </mc:Choice>
              <mc:Fallback>
                <p:oleObj name="Equation" r:id="rId10" imgW="1054080" imgH="228600" progId="Equation.DSMT4">
                  <p:embed/>
                  <p:pic>
                    <p:nvPicPr>
                      <p:cNvPr id="23" name="Object 9">
                        <a:extLst>
                          <a:ext uri="{FF2B5EF4-FFF2-40B4-BE49-F238E27FC236}">
                            <a16:creationId xmlns:a16="http://schemas.microsoft.com/office/drawing/2014/main" id="{F4E536E3-F0DF-4BAB-A598-5364E573A6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0733" y="3137452"/>
                        <a:ext cx="2170112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9470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059012"/>
            <a:ext cx="2520678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95536" y="1059012"/>
            <a:ext cx="2033324" cy="15841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1520" y="2652427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16217" y="2689041"/>
            <a:ext cx="51115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）求等效电阻</a:t>
            </a:r>
            <a:r>
              <a:rPr lang="en-US" altLang="zh-CN" sz="2400" b="1" i="1" dirty="0">
                <a:solidFill>
                  <a:srgbClr val="FF0000"/>
                </a:solidFill>
              </a:rPr>
              <a:t>R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316886" y="2526399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/>
              <a:t>例</a:t>
            </a:r>
            <a:r>
              <a:rPr lang="en-US" altLang="zh-CN" sz="1800" dirty="0"/>
              <a:t>3</a:t>
            </a:r>
            <a:r>
              <a:rPr lang="zh-CN" altLang="en-US" sz="1800" dirty="0"/>
              <a:t>图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9102" y="928676"/>
            <a:ext cx="2676211" cy="1955693"/>
          </a:xfrm>
          <a:prstGeom prst="rect">
            <a:avLst/>
          </a:prstGeom>
        </p:spPr>
      </p:pic>
      <p:grpSp>
        <p:nvGrpSpPr>
          <p:cNvPr id="2" name="组合 13"/>
          <p:cNvGrpSpPr/>
          <p:nvPr/>
        </p:nvGrpSpPr>
        <p:grpSpPr>
          <a:xfrm>
            <a:off x="75925" y="250635"/>
            <a:ext cx="9036823" cy="626413"/>
            <a:chOff x="75925" y="250635"/>
            <a:chExt cx="9036823" cy="626413"/>
          </a:xfrm>
        </p:grpSpPr>
        <p:sp>
          <p:nvSpPr>
            <p:cNvPr id="15" name="AutoShape 93"/>
            <p:cNvSpPr>
              <a:spLocks noChangeArrowheads="1"/>
            </p:cNvSpPr>
            <p:nvPr/>
          </p:nvSpPr>
          <p:spPr bwMode="auto">
            <a:xfrm>
              <a:off x="75925" y="250635"/>
              <a:ext cx="8856662" cy="626413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20268" y="322718"/>
              <a:ext cx="88924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3】</a:t>
              </a:r>
              <a:r>
                <a:rPr lang="zh-CN" altLang="en-US" sz="2400" b="1" dirty="0"/>
                <a:t>试用戴维南定理求例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图</a:t>
              </a:r>
              <a:r>
                <a:rPr lang="en-US" altLang="zh-CN" sz="2400" b="1" dirty="0"/>
                <a:t>(a)</a:t>
              </a:r>
              <a:r>
                <a:rPr lang="zh-CN" altLang="en-US" sz="2400" b="1" dirty="0"/>
                <a:t>所示电路中的电流</a:t>
              </a:r>
              <a:r>
                <a:rPr lang="en-US" altLang="zh-CN" sz="2400" b="1" i="1" dirty="0" err="1"/>
                <a:t>i</a:t>
              </a:r>
              <a:r>
                <a:rPr lang="zh-CN" altLang="en-US" sz="2400" b="1" dirty="0"/>
                <a:t>。</a:t>
              </a:r>
            </a:p>
          </p:txBody>
        </p:sp>
      </p:grp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79054" y="3196198"/>
            <a:ext cx="1363988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</a:rPr>
              <a:t>方法二</a:t>
            </a:r>
            <a:r>
              <a:rPr lang="en-US" altLang="zh-CN" sz="2400" b="1" dirty="0">
                <a:solidFill>
                  <a:schemeClr val="bg1"/>
                </a:solidFill>
              </a:rPr>
              <a:t>: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71670" y="3196198"/>
            <a:ext cx="1723549" cy="46166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zh-CN" altLang="en-US" b="1" dirty="0"/>
              <a:t>开路短路法</a:t>
            </a:r>
          </a:p>
        </p:txBody>
      </p:sp>
      <p:sp>
        <p:nvSpPr>
          <p:cNvPr id="24" name="右箭头 23"/>
          <p:cNvSpPr/>
          <p:nvPr/>
        </p:nvSpPr>
        <p:spPr bwMode="auto">
          <a:xfrm>
            <a:off x="2946414" y="4012506"/>
            <a:ext cx="978408" cy="484632"/>
          </a:xfrm>
          <a:prstGeom prst="righ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199226"/>
              </p:ext>
            </p:extLst>
          </p:nvPr>
        </p:nvGraphicFramePr>
        <p:xfrm>
          <a:off x="4406900" y="4086225"/>
          <a:ext cx="1125538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45760" imgH="228600" progId="Equation.DSMT4">
                  <p:embed/>
                </p:oleObj>
              </mc:Choice>
              <mc:Fallback>
                <p:oleObj name="Equation" r:id="rId4" imgW="545760" imgH="2286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6900" y="4086225"/>
                        <a:ext cx="1125538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79512" y="3956434"/>
            <a:ext cx="9094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/>
              <a:t>有式</a:t>
            </a:r>
          </a:p>
        </p:txBody>
      </p:sp>
      <p:graphicFrame>
        <p:nvGraphicFramePr>
          <p:cNvPr id="2805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910039"/>
              </p:ext>
            </p:extLst>
          </p:nvPr>
        </p:nvGraphicFramePr>
        <p:xfrm>
          <a:off x="1152525" y="3798888"/>
          <a:ext cx="1203325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83920" imgH="431640" progId="Equation.DSMT4">
                  <p:embed/>
                </p:oleObj>
              </mc:Choice>
              <mc:Fallback>
                <p:oleObj name="Equation" r:id="rId6" imgW="58392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525" y="3798888"/>
                        <a:ext cx="1203325" cy="909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9470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0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522468"/>
            <a:ext cx="2520678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95536" y="1522468"/>
            <a:ext cx="2033324" cy="15841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1520" y="3275325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37133" y="3259536"/>
            <a:ext cx="2410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</a:rPr>
              <a:t>）求电流</a:t>
            </a:r>
            <a:r>
              <a:rPr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123382" y="319628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dirty="0"/>
              <a:t>例</a:t>
            </a:r>
            <a:r>
              <a:rPr lang="en-US" altLang="zh-CN" sz="1800" dirty="0"/>
              <a:t>3</a:t>
            </a:r>
            <a:r>
              <a:rPr lang="zh-CN" altLang="en-US" sz="1800" dirty="0"/>
              <a:t>图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98478" y="1451850"/>
            <a:ext cx="2088232" cy="1977156"/>
          </a:xfrm>
          <a:prstGeom prst="rect">
            <a:avLst/>
          </a:prstGeom>
        </p:spPr>
      </p:pic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957634"/>
              </p:ext>
            </p:extLst>
          </p:nvPr>
        </p:nvGraphicFramePr>
        <p:xfrm>
          <a:off x="1229438" y="3857640"/>
          <a:ext cx="2563813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44520" imgH="406080" progId="Equation.DSMT4">
                  <p:embed/>
                </p:oleObj>
              </mc:Choice>
              <mc:Fallback>
                <p:oleObj name="Equation" r:id="rId4" imgW="1244520" imgH="40608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9438" y="3857640"/>
                        <a:ext cx="2563813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组合 23"/>
          <p:cNvGrpSpPr/>
          <p:nvPr/>
        </p:nvGrpSpPr>
        <p:grpSpPr>
          <a:xfrm>
            <a:off x="75925" y="250635"/>
            <a:ext cx="9036823" cy="626413"/>
            <a:chOff x="75925" y="250635"/>
            <a:chExt cx="9036823" cy="626413"/>
          </a:xfrm>
        </p:grpSpPr>
        <p:sp>
          <p:nvSpPr>
            <p:cNvPr id="25" name="AutoShape 93"/>
            <p:cNvSpPr>
              <a:spLocks noChangeArrowheads="1"/>
            </p:cNvSpPr>
            <p:nvPr/>
          </p:nvSpPr>
          <p:spPr bwMode="auto">
            <a:xfrm>
              <a:off x="75925" y="250635"/>
              <a:ext cx="8856662" cy="626413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220268" y="322718"/>
              <a:ext cx="88924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3】</a:t>
              </a:r>
              <a:r>
                <a:rPr lang="zh-CN" altLang="en-US" sz="2400" b="1" dirty="0"/>
                <a:t>试用戴维南定理求例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图</a:t>
              </a:r>
              <a:r>
                <a:rPr lang="en-US" altLang="zh-CN" sz="2400" b="1" dirty="0"/>
                <a:t>(a)</a:t>
              </a:r>
              <a:r>
                <a:rPr lang="zh-CN" altLang="en-US" sz="2400" b="1" dirty="0"/>
                <a:t>所示电路中的电流</a:t>
              </a:r>
              <a:r>
                <a:rPr lang="en-US" altLang="zh-CN" sz="2400" b="1" i="1" dirty="0" err="1"/>
                <a:t>i</a:t>
              </a:r>
              <a:r>
                <a:rPr lang="zh-CN" altLang="en-US" sz="2400" b="1" dirty="0"/>
                <a:t>。</a:t>
              </a:r>
            </a:p>
          </p:txBody>
        </p:sp>
      </p:grpSp>
      <p:sp>
        <p:nvSpPr>
          <p:cNvPr id="13" name="矩形 12"/>
          <p:cNvSpPr/>
          <p:nvPr/>
        </p:nvSpPr>
        <p:spPr bwMode="auto">
          <a:xfrm>
            <a:off x="5646990" y="1543212"/>
            <a:ext cx="996712" cy="15841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42976" y="1000114"/>
            <a:ext cx="5200652" cy="526213"/>
            <a:chOff x="1149114" y="444748"/>
            <a:chExt cx="5194514" cy="566121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上弧形箭头 16"/>
            <p:cNvSpPr/>
            <p:nvPr/>
          </p:nvSpPr>
          <p:spPr bwMode="auto">
            <a:xfrm>
              <a:off x="1149114" y="444748"/>
              <a:ext cx="5194514" cy="537991"/>
            </a:xfrm>
            <a:prstGeom prst="curvedDownArrow">
              <a:avLst>
                <a:gd name="adj1" fmla="val 87228"/>
                <a:gd name="adj2" fmla="val 154885"/>
                <a:gd name="adj3" fmla="val 41179"/>
              </a:avLst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8" name="文本框 2"/>
            <p:cNvSpPr txBox="1"/>
            <p:nvPr/>
          </p:nvSpPr>
          <p:spPr>
            <a:xfrm>
              <a:off x="3286524" y="514191"/>
              <a:ext cx="844836" cy="496678"/>
            </a:xfrm>
            <a:prstGeom prst="rect">
              <a:avLst/>
            </a:prstGeom>
            <a:solidFill>
              <a:srgbClr val="3333FF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等效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9332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362198" y="266427"/>
            <a:ext cx="831425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一、利用戴维南定理或诺顿定理求线性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含源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二端网络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等效电路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的一般步骤：</a:t>
            </a:r>
            <a:r>
              <a:rPr lang="en-US" altLang="zh-CN" sz="1400" b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1400" b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若是完整电路，把</a:t>
            </a:r>
            <a:r>
              <a:rPr lang="zh-CN" altLang="en-US" sz="1400" b="1" u="sng" dirty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待求支路拿走</a:t>
            </a:r>
            <a:r>
              <a:rPr lang="zh-CN" altLang="en-US" sz="1400" b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，构造二端网络）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41661" y="1573037"/>
            <a:ext cx="81756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、求线性含源二端网络的端口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开路电压</a:t>
            </a:r>
            <a:r>
              <a:rPr lang="en-US" altLang="zh-CN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lang="en-US" altLang="zh-CN" b="1" baseline="-25000" dirty="0" err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OC</a:t>
            </a:r>
            <a:r>
              <a:rPr lang="en-US" altLang="zh-CN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短路电流</a:t>
            </a:r>
            <a:r>
              <a:rPr lang="en-US" altLang="zh-CN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baseline="-250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SC</a:t>
            </a:r>
            <a:r>
              <a:rPr lang="en-US" altLang="zh-CN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</a:p>
        </p:txBody>
      </p:sp>
      <p:sp>
        <p:nvSpPr>
          <p:cNvPr id="16397" name="Text Box 9"/>
          <p:cNvSpPr txBox="1">
            <a:spLocks noChangeArrowheads="1"/>
          </p:cNvSpPr>
          <p:nvPr/>
        </p:nvSpPr>
        <p:spPr bwMode="auto">
          <a:xfrm>
            <a:off x="380879" y="2032815"/>
            <a:ext cx="81364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、求线性含源二端网络端口的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等效电阻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="1" baseline="-2500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; 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62198" y="3192413"/>
            <a:ext cx="3194438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电阻的串并联等效法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4089958" y="3192413"/>
            <a:ext cx="1800200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加压求流法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422498" y="3192413"/>
            <a:ext cx="1441906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开短路法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959768" y="2492184"/>
            <a:ext cx="5184000" cy="705227"/>
            <a:chOff x="1959768" y="2492184"/>
            <a:chExt cx="5184000" cy="705227"/>
          </a:xfrm>
        </p:grpSpPr>
        <p:cxnSp>
          <p:nvCxnSpPr>
            <p:cNvPr id="4" name="直接连接符 3"/>
            <p:cNvCxnSpPr/>
            <p:nvPr/>
          </p:nvCxnSpPr>
          <p:spPr bwMode="auto">
            <a:xfrm>
              <a:off x="5292080" y="2492184"/>
              <a:ext cx="0" cy="293474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直接连接符 5"/>
            <p:cNvCxnSpPr/>
            <p:nvPr/>
          </p:nvCxnSpPr>
          <p:spPr bwMode="auto">
            <a:xfrm flipV="1">
              <a:off x="1959768" y="2797942"/>
              <a:ext cx="5184000" cy="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箭头连接符 7"/>
            <p:cNvCxnSpPr/>
            <p:nvPr/>
          </p:nvCxnSpPr>
          <p:spPr bwMode="auto">
            <a:xfrm>
              <a:off x="1982584" y="2801931"/>
              <a:ext cx="0" cy="392096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直接箭头连接符 19"/>
            <p:cNvCxnSpPr/>
            <p:nvPr/>
          </p:nvCxnSpPr>
          <p:spPr bwMode="auto">
            <a:xfrm>
              <a:off x="4959758" y="2805315"/>
              <a:ext cx="0" cy="392096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直接箭头连接符 20"/>
            <p:cNvCxnSpPr/>
            <p:nvPr/>
          </p:nvCxnSpPr>
          <p:spPr bwMode="auto">
            <a:xfrm>
              <a:off x="7123501" y="2800166"/>
              <a:ext cx="0" cy="392096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80879" y="4122690"/>
            <a:ext cx="87818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、画出线性含源二端网络的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戴维南等效电路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诺顿等效电路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</a:p>
        </p:txBody>
      </p:sp>
      <p:cxnSp>
        <p:nvCxnSpPr>
          <p:cNvPr id="15" name="直接连接符 14"/>
          <p:cNvCxnSpPr/>
          <p:nvPr/>
        </p:nvCxnSpPr>
        <p:spPr bwMode="auto">
          <a:xfrm flipV="1">
            <a:off x="4664954" y="2500312"/>
            <a:ext cx="144000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528A8025-1345-4AC5-8FA9-01B41B388B4D}"/>
              </a:ext>
            </a:extLst>
          </p:cNvPr>
          <p:cNvSpPr txBox="1"/>
          <p:nvPr/>
        </p:nvSpPr>
        <p:spPr>
          <a:xfrm>
            <a:off x="899592" y="3662639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（</a:t>
            </a:r>
            <a:r>
              <a:rPr lang="zh-CN" altLang="en-US" b="1" u="sng" dirty="0"/>
              <a:t>纯电阻电路</a:t>
            </a:r>
            <a:r>
              <a:rPr lang="zh-CN" altLang="en-US" b="1" dirty="0"/>
              <a:t>）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074C013-05B8-48A5-ADD1-01C49DE666B9}"/>
              </a:ext>
            </a:extLst>
          </p:cNvPr>
          <p:cNvSpPr txBox="1"/>
          <p:nvPr/>
        </p:nvSpPr>
        <p:spPr>
          <a:xfrm>
            <a:off x="3419872" y="3652191"/>
            <a:ext cx="327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（</a:t>
            </a:r>
            <a:r>
              <a:rPr lang="zh-CN" altLang="en-US" b="1" u="sng" dirty="0"/>
              <a:t>受控源和电阻电路</a:t>
            </a:r>
            <a:r>
              <a:rPr lang="zh-CN" altLang="en-US" b="1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9607613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/>
      <p:bldP spid="16397" grpId="0"/>
      <p:bldP spid="18" grpId="0" animBg="1"/>
      <p:bldP spid="19" grpId="0" animBg="1"/>
      <p:bldP spid="10" grpId="0" animBg="1"/>
      <p:bldP spid="22" grpId="0"/>
      <p:bldP spid="2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27584" y="1923678"/>
            <a:ext cx="71609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二、戴维南定理和诺顿定理的应用举例</a:t>
            </a:r>
          </a:p>
        </p:txBody>
      </p:sp>
    </p:spTree>
    <p:extLst>
      <p:ext uri="{BB962C8B-B14F-4D97-AF65-F5344CB8AC3E}">
        <p14:creationId xmlns:p14="http://schemas.microsoft.com/office/powerpoint/2010/main" val="400588459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303951" y="1214527"/>
            <a:ext cx="3246629" cy="2571768"/>
            <a:chOff x="4429071" y="1170669"/>
            <a:chExt cx="3246629" cy="2571768"/>
          </a:xfrm>
        </p:grpSpPr>
        <p:grpSp>
          <p:nvGrpSpPr>
            <p:cNvPr id="27" name="组合 26"/>
            <p:cNvGrpSpPr/>
            <p:nvPr/>
          </p:nvGrpSpPr>
          <p:grpSpPr>
            <a:xfrm>
              <a:off x="4429071" y="1170669"/>
              <a:ext cx="3246629" cy="2571768"/>
              <a:chOff x="3389420" y="1202943"/>
              <a:chExt cx="3246629" cy="2571768"/>
            </a:xfrm>
          </p:grpSpPr>
          <p:pic>
            <p:nvPicPr>
              <p:cNvPr id="23" name="Picture 15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389420" y="1202943"/>
                <a:ext cx="3246629" cy="2571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786314" y="3357568"/>
                <a:ext cx="71438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dirty="0"/>
                  <a:t>(b)</a:t>
                </a:r>
                <a:endParaRPr lang="zh-CN" altLang="en-US" sz="1800" dirty="0"/>
              </a:p>
            </p:txBody>
          </p:sp>
        </p:grpSp>
        <p:sp>
          <p:nvSpPr>
            <p:cNvPr id="21" name="文本框 5"/>
            <p:cNvSpPr txBox="1"/>
            <p:nvPr/>
          </p:nvSpPr>
          <p:spPr>
            <a:xfrm>
              <a:off x="6670687" y="1273629"/>
              <a:ext cx="569642" cy="465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i="1" dirty="0" err="1">
                  <a:solidFill>
                    <a:srgbClr val="FF0000"/>
                  </a:solidFill>
                </a:rPr>
                <a:t>i</a:t>
              </a:r>
              <a:r>
                <a:rPr lang="en-US" altLang="zh-CN" sz="1800" dirty="0">
                  <a:solidFill>
                    <a:srgbClr val="FF0000"/>
                  </a:solidFill>
                </a:rPr>
                <a:t>=0</a:t>
              </a:r>
              <a:endParaRPr lang="zh-CN" altLang="en-US" sz="18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直接箭头连接符 21"/>
            <p:cNvCxnSpPr/>
            <p:nvPr/>
          </p:nvCxnSpPr>
          <p:spPr bwMode="auto">
            <a:xfrm flipH="1">
              <a:off x="6786578" y="1621540"/>
              <a:ext cx="19396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42843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548" y="1219073"/>
            <a:ext cx="324662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/>
          <p:nvPr/>
        </p:nvGrpSpPr>
        <p:grpSpPr>
          <a:xfrm>
            <a:off x="211890" y="331232"/>
            <a:ext cx="8932110" cy="851183"/>
            <a:chOff x="182563" y="864547"/>
            <a:chExt cx="8932110" cy="851183"/>
          </a:xfrm>
        </p:grpSpPr>
        <p:sp>
          <p:nvSpPr>
            <p:cNvPr id="17" name="AutoShape 93"/>
            <p:cNvSpPr>
              <a:spLocks noChangeArrowheads="1"/>
            </p:cNvSpPr>
            <p:nvPr/>
          </p:nvSpPr>
          <p:spPr bwMode="auto">
            <a:xfrm>
              <a:off x="182563" y="900015"/>
              <a:ext cx="8856662" cy="8157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22193" y="864547"/>
              <a:ext cx="8892480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端的戴维南等效电路。已知：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dirty="0">
                  <a:solidFill>
                    <a:schemeClr val="accent6">
                      <a:lumMod val="50000"/>
                    </a:schemeClr>
                  </a:solidFill>
                </a:rPr>
                <a:t>。</a:t>
              </a: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64037" y="3598807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781369" y="3628565"/>
            <a:ext cx="51115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）求开路电压</a:t>
            </a:r>
            <a:r>
              <a:rPr lang="en-US" altLang="zh-CN" sz="2400" b="1" i="1" dirty="0" err="1">
                <a:solidFill>
                  <a:srgbClr val="FF0000"/>
                </a:solidFill>
              </a:rPr>
              <a:t>u</a:t>
            </a:r>
            <a:r>
              <a:rPr lang="en-US" altLang="zh-CN" sz="2400" b="1" baseline="-25000" dirty="0" err="1">
                <a:solidFill>
                  <a:srgbClr val="FF0000"/>
                </a:solidFill>
              </a:rPr>
              <a:t>OC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47908" y="336221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1</a:t>
            </a:r>
            <a:r>
              <a:rPr lang="zh-CN" altLang="en-US" sz="1600" dirty="0"/>
              <a:t>图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897002" y="1714494"/>
            <a:ext cx="575799" cy="1218200"/>
            <a:chOff x="6768163" y="1891967"/>
            <a:chExt cx="575799" cy="1218200"/>
          </a:xfrm>
        </p:grpSpPr>
        <p:sp>
          <p:nvSpPr>
            <p:cNvPr id="9" name="文本框 8"/>
            <p:cNvSpPr txBox="1"/>
            <p:nvPr/>
          </p:nvSpPr>
          <p:spPr>
            <a:xfrm>
              <a:off x="6851207" y="1891967"/>
              <a:ext cx="357790" cy="421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+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946545" y="2689131"/>
              <a:ext cx="287258" cy="421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-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68163" y="2216120"/>
              <a:ext cx="5757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err="1">
                  <a:solidFill>
                    <a:srgbClr val="FF0000"/>
                  </a:solidFill>
                </a:rPr>
                <a:t>u</a:t>
              </a:r>
              <a:r>
                <a:rPr lang="en-US" altLang="zh-CN" sz="2000" baseline="-25000" dirty="0" err="1">
                  <a:solidFill>
                    <a:srgbClr val="FF0000"/>
                  </a:solidFill>
                </a:rPr>
                <a:t>OC</a:t>
              </a:r>
              <a:endParaRPr lang="zh-CN" altLang="en-US" sz="2000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云形标注 19"/>
          <p:cNvSpPr/>
          <p:nvPr/>
        </p:nvSpPr>
        <p:spPr bwMode="auto">
          <a:xfrm rot="169376">
            <a:off x="5108297" y="3327982"/>
            <a:ext cx="2410445" cy="1176001"/>
          </a:xfrm>
          <a:prstGeom prst="cloudCallout">
            <a:avLst>
              <a:gd name="adj1" fmla="val -107062"/>
              <a:gd name="adj2" fmla="val 17274"/>
            </a:avLst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利用叠加定理求解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470437" y="1311954"/>
            <a:ext cx="3000375" cy="2265525"/>
            <a:chOff x="2105215" y="761772"/>
            <a:chExt cx="3000375" cy="226552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5215" y="788922"/>
              <a:ext cx="3000375" cy="2238375"/>
            </a:xfrm>
            <a:prstGeom prst="rect">
              <a:avLst/>
            </a:prstGeom>
          </p:spPr>
        </p:pic>
        <p:grpSp>
          <p:nvGrpSpPr>
            <p:cNvPr id="30" name="组合 29"/>
            <p:cNvGrpSpPr/>
            <p:nvPr/>
          </p:nvGrpSpPr>
          <p:grpSpPr>
            <a:xfrm>
              <a:off x="4388216" y="1299009"/>
              <a:ext cx="641522" cy="1218200"/>
              <a:chOff x="6768163" y="1891967"/>
              <a:chExt cx="641522" cy="121820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851207" y="1891967"/>
                <a:ext cx="357790" cy="4210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FF0000"/>
                    </a:solidFill>
                  </a:rPr>
                  <a:t>+</a:t>
                </a:r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6946545" y="2689131"/>
                <a:ext cx="287258" cy="4210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FF0000"/>
                    </a:solidFill>
                  </a:rPr>
                  <a:t>-</a:t>
                </a:r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768163" y="2216120"/>
                <a:ext cx="6415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 dirty="0" err="1">
                    <a:solidFill>
                      <a:srgbClr val="FF0000"/>
                    </a:solidFill>
                  </a:rPr>
                  <a:t>u'</a:t>
                </a:r>
                <a:r>
                  <a:rPr lang="en-US" altLang="zh-CN" sz="2000" baseline="-25000" dirty="0" err="1">
                    <a:solidFill>
                      <a:srgbClr val="FF0000"/>
                    </a:solidFill>
                  </a:rPr>
                  <a:t>OC</a:t>
                </a:r>
                <a:endParaRPr lang="zh-CN" altLang="en-US" sz="2000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1" name="文本框 5"/>
            <p:cNvSpPr txBox="1"/>
            <p:nvPr/>
          </p:nvSpPr>
          <p:spPr>
            <a:xfrm>
              <a:off x="4277355" y="761772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i="1" dirty="0" err="1">
                  <a:solidFill>
                    <a:srgbClr val="FF0000"/>
                  </a:solidFill>
                </a:rPr>
                <a:t>i</a:t>
              </a:r>
              <a:r>
                <a:rPr lang="en-US" altLang="zh-CN" sz="1800" i="1" dirty="0">
                  <a:solidFill>
                    <a:srgbClr val="FF0000"/>
                  </a:solidFill>
                </a:rPr>
                <a:t>′</a:t>
              </a:r>
              <a:r>
                <a:rPr lang="en-US" altLang="zh-CN" sz="1800" dirty="0">
                  <a:solidFill>
                    <a:srgbClr val="FF0000"/>
                  </a:solidFill>
                </a:rPr>
                <a:t>=0</a:t>
              </a:r>
              <a:endParaRPr lang="zh-CN" altLang="en-US" sz="1800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直接箭头连接符 31"/>
            <p:cNvCxnSpPr/>
            <p:nvPr/>
          </p:nvCxnSpPr>
          <p:spPr bwMode="auto">
            <a:xfrm flipH="1">
              <a:off x="4393236" y="1198902"/>
              <a:ext cx="19396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aphicFrame>
        <p:nvGraphicFramePr>
          <p:cNvPr id="3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114263"/>
              </p:ext>
            </p:extLst>
          </p:nvPr>
        </p:nvGraphicFramePr>
        <p:xfrm>
          <a:off x="2772534" y="4127485"/>
          <a:ext cx="269240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07880" imgH="431640" progId="Equation.DSMT4">
                  <p:embed/>
                </p:oleObj>
              </mc:Choice>
              <mc:Fallback>
                <p:oleObj name="Equation" r:id="rId4" imgW="13078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2534" y="4127485"/>
                        <a:ext cx="2692400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1287" y="1259072"/>
            <a:ext cx="2762250" cy="2600325"/>
          </a:xfrm>
          <a:prstGeom prst="rect">
            <a:avLst/>
          </a:prstGeom>
        </p:spPr>
      </p:pic>
      <p:graphicFrame>
        <p:nvGraphicFramePr>
          <p:cNvPr id="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944943"/>
              </p:ext>
            </p:extLst>
          </p:nvPr>
        </p:nvGraphicFramePr>
        <p:xfrm>
          <a:off x="3022933" y="4128853"/>
          <a:ext cx="277177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46040" imgH="431640" progId="Equation.DSMT4">
                  <p:embed/>
                </p:oleObj>
              </mc:Choice>
              <mc:Fallback>
                <p:oleObj name="Equation" r:id="rId7" imgW="134604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2933" y="4128853"/>
                        <a:ext cx="2771775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583368" y="4371781"/>
            <a:ext cx="21073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根据叠加定理</a:t>
            </a:r>
          </a:p>
        </p:txBody>
      </p:sp>
      <p:graphicFrame>
        <p:nvGraphicFramePr>
          <p:cNvPr id="3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022396"/>
              </p:ext>
            </p:extLst>
          </p:nvPr>
        </p:nvGraphicFramePr>
        <p:xfrm>
          <a:off x="2877578" y="4347965"/>
          <a:ext cx="3686175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790640" imgH="228600" progId="Equation.DSMT4">
                  <p:embed/>
                </p:oleObj>
              </mc:Choice>
              <mc:Fallback>
                <p:oleObj name="Equation" r:id="rId9" imgW="1790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7578" y="4347965"/>
                        <a:ext cx="3686175" cy="48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276890" y="4098915"/>
            <a:ext cx="26662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/>
              <a:t>电流源单独作用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272549" y="4072706"/>
            <a:ext cx="5042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电压源单独作用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DE0D82F-EA7B-4721-810E-B413314D0449}"/>
              </a:ext>
            </a:extLst>
          </p:cNvPr>
          <p:cNvSpPr txBox="1"/>
          <p:nvPr/>
        </p:nvSpPr>
        <p:spPr>
          <a:xfrm>
            <a:off x="7804861" y="1345072"/>
            <a:ext cx="1152128" cy="3046988"/>
          </a:xfrm>
          <a:prstGeom prst="rect">
            <a:avLst/>
          </a:prstGeom>
          <a:solidFill>
            <a:srgbClr val="FF0000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当求响应的电路有</a:t>
            </a:r>
            <a:r>
              <a:rPr lang="en-US" altLang="zh-CN" b="1" dirty="0">
                <a:solidFill>
                  <a:schemeClr val="bg1"/>
                </a:solidFill>
              </a:rPr>
              <a:t>2</a:t>
            </a:r>
            <a:r>
              <a:rPr lang="zh-CN" altLang="en-US" b="1" dirty="0">
                <a:solidFill>
                  <a:schemeClr val="bg1"/>
                </a:solidFill>
              </a:rPr>
              <a:t>个独立源，推荐大家使用叠加定理！</a:t>
            </a:r>
          </a:p>
        </p:txBody>
      </p:sp>
    </p:spTree>
    <p:extLst>
      <p:ext uri="{BB962C8B-B14F-4D97-AF65-F5344CB8AC3E}">
        <p14:creationId xmlns:p14="http://schemas.microsoft.com/office/powerpoint/2010/main" val="5931776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2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5" grpId="0"/>
      <p:bldP spid="20" grpId="0" animBg="1"/>
      <p:bldP spid="20" grpId="1" animBg="1"/>
      <p:bldP spid="38" grpId="0"/>
      <p:bldP spid="40" grpId="0"/>
      <p:bldP spid="40" grpId="1"/>
      <p:bldP spid="41" grpId="0"/>
      <p:bldP spid="41" grpId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661" y="1249056"/>
            <a:ext cx="2865037" cy="22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98441" y="3297851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66692" y="3356409"/>
            <a:ext cx="51115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）求等效电阻</a:t>
            </a:r>
            <a:r>
              <a:rPr lang="en-US" altLang="zh-CN" sz="2400" b="1" dirty="0">
                <a:solidFill>
                  <a:srgbClr val="FF0000"/>
                </a:solidFill>
              </a:rPr>
              <a:t>R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19872" y="284534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1</a:t>
            </a:r>
            <a:r>
              <a:rPr lang="zh-CN" altLang="en-US" sz="1600" dirty="0"/>
              <a:t>图</a:t>
            </a:r>
          </a:p>
        </p:txBody>
      </p:sp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564932"/>
              </p:ext>
            </p:extLst>
          </p:nvPr>
        </p:nvGraphicFramePr>
        <p:xfrm>
          <a:off x="1973263" y="3990975"/>
          <a:ext cx="428625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082600" imgH="431640" progId="Equation.DSMT4">
                  <p:embed/>
                </p:oleObj>
              </mc:Choice>
              <mc:Fallback>
                <p:oleObj name="Equation" r:id="rId3" imgW="2082600" imgH="43164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3263" y="3990975"/>
                        <a:ext cx="4286250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1326870"/>
            <a:ext cx="2597114" cy="2182551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07504" y="398785"/>
            <a:ext cx="8932110" cy="851183"/>
            <a:chOff x="182563" y="864547"/>
            <a:chExt cx="8932110" cy="851183"/>
          </a:xfrm>
        </p:grpSpPr>
        <p:sp>
          <p:nvSpPr>
            <p:cNvPr id="19" name="AutoShape 93"/>
            <p:cNvSpPr>
              <a:spLocks noChangeArrowheads="1"/>
            </p:cNvSpPr>
            <p:nvPr/>
          </p:nvSpPr>
          <p:spPr bwMode="auto">
            <a:xfrm>
              <a:off x="182563" y="900015"/>
              <a:ext cx="8856662" cy="8157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222193" y="864547"/>
              <a:ext cx="8892480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端的戴维南等效电路。已知：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i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dirty="0">
                  <a:solidFill>
                    <a:schemeClr val="accent6">
                      <a:lumMod val="50000"/>
                    </a:schemeClr>
                  </a:solidFill>
                </a:rPr>
                <a:t>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99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80" y="1214428"/>
            <a:ext cx="26153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96599" y="3206830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解：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58369" y="3206830"/>
            <a:ext cx="65659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</a:rPr>
              <a:t>）画出所求戴维南等效电路。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19872" y="284534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1</a:t>
            </a:r>
            <a:r>
              <a:rPr lang="zh-CN" altLang="en-US" sz="1600" dirty="0"/>
              <a:t>图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9269" y="1416232"/>
            <a:ext cx="1689352" cy="1767667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07504" y="398785"/>
            <a:ext cx="8932110" cy="851183"/>
            <a:chOff x="182563" y="864547"/>
            <a:chExt cx="8932110" cy="851183"/>
          </a:xfrm>
        </p:grpSpPr>
        <p:sp>
          <p:nvSpPr>
            <p:cNvPr id="13" name="AutoShape 93"/>
            <p:cNvSpPr>
              <a:spLocks noChangeArrowheads="1"/>
            </p:cNvSpPr>
            <p:nvPr/>
          </p:nvSpPr>
          <p:spPr bwMode="auto">
            <a:xfrm>
              <a:off x="182563" y="900015"/>
              <a:ext cx="8856662" cy="8157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22193" y="864547"/>
              <a:ext cx="8892480" cy="83099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端的戴维南等效电路。已知：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i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dirty="0">
                  <a:solidFill>
                    <a:schemeClr val="accent6">
                      <a:lumMod val="50000"/>
                    </a:schemeClr>
                  </a:solidFill>
                </a:rPr>
                <a:t>。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27787" y="1610694"/>
            <a:ext cx="575799" cy="1218200"/>
            <a:chOff x="5927787" y="1610694"/>
            <a:chExt cx="575799" cy="1218200"/>
          </a:xfrm>
        </p:grpSpPr>
        <p:sp>
          <p:nvSpPr>
            <p:cNvPr id="14" name="文本框 13"/>
            <p:cNvSpPr txBox="1"/>
            <p:nvPr/>
          </p:nvSpPr>
          <p:spPr>
            <a:xfrm>
              <a:off x="6010831" y="1610694"/>
              <a:ext cx="357790" cy="421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+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106169" y="2407858"/>
              <a:ext cx="287258" cy="421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-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927787" y="1934847"/>
              <a:ext cx="5757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err="1">
                  <a:solidFill>
                    <a:srgbClr val="FF0000"/>
                  </a:solidFill>
                </a:rPr>
                <a:t>u</a:t>
              </a:r>
              <a:r>
                <a:rPr lang="en-US" altLang="zh-CN" sz="2000" baseline="-25000" dirty="0" err="1">
                  <a:solidFill>
                    <a:srgbClr val="FF0000"/>
                  </a:solidFill>
                </a:rPr>
                <a:t>OC</a:t>
              </a:r>
              <a:endParaRPr lang="zh-CN" altLang="en-US" sz="20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26218" y="1505300"/>
            <a:ext cx="575799" cy="1218200"/>
            <a:chOff x="2526218" y="1505300"/>
            <a:chExt cx="575799" cy="1218200"/>
          </a:xfrm>
        </p:grpSpPr>
        <p:sp>
          <p:nvSpPr>
            <p:cNvPr id="18" name="文本框 17"/>
            <p:cNvSpPr txBox="1"/>
            <p:nvPr/>
          </p:nvSpPr>
          <p:spPr>
            <a:xfrm>
              <a:off x="2609262" y="1505300"/>
              <a:ext cx="357790" cy="421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+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704600" y="2302464"/>
              <a:ext cx="287258" cy="421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-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526218" y="1829453"/>
              <a:ext cx="5757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 err="1">
                  <a:solidFill>
                    <a:srgbClr val="FF0000"/>
                  </a:solidFill>
                </a:rPr>
                <a:t>u</a:t>
              </a:r>
              <a:r>
                <a:rPr lang="en-US" altLang="zh-CN" sz="2000" baseline="-25000" dirty="0" err="1">
                  <a:solidFill>
                    <a:srgbClr val="FF0000"/>
                  </a:solidFill>
                </a:rPr>
                <a:t>OC</a:t>
              </a:r>
              <a:endParaRPr lang="zh-CN" altLang="en-US" sz="2000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8192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80" y="1214428"/>
            <a:ext cx="26153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4981" y="1193883"/>
            <a:ext cx="2691393" cy="1928832"/>
          </a:xfrm>
          <a:prstGeom prst="rect">
            <a:avLst/>
          </a:prstGeom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96599" y="3206830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87757" y="3222166"/>
            <a:ext cx="4846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）求短路电流</a:t>
            </a:r>
            <a:r>
              <a:rPr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lang="en-US" altLang="zh-CN" sz="2400" b="1" baseline="-25000" dirty="0" err="1">
                <a:solidFill>
                  <a:srgbClr val="FF0000"/>
                </a:solidFill>
              </a:rPr>
              <a:t>SC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19872" y="284534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2</a:t>
            </a:r>
            <a:r>
              <a:rPr lang="zh-CN" altLang="en-US" sz="1600" dirty="0"/>
              <a:t>图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3590" y="3658507"/>
            <a:ext cx="50425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电压源单独作用</a:t>
            </a:r>
          </a:p>
        </p:txBody>
      </p:sp>
      <p:graphicFrame>
        <p:nvGraphicFramePr>
          <p:cNvPr id="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72931"/>
              </p:ext>
            </p:extLst>
          </p:nvPr>
        </p:nvGraphicFramePr>
        <p:xfrm>
          <a:off x="1042988" y="4081463"/>
          <a:ext cx="4756150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55800" imgH="431640" progId="Equation.DSMT4">
                  <p:embed/>
                </p:oleObj>
              </mc:Choice>
              <mc:Fallback>
                <p:oleObj name="Equation" r:id="rId4" imgW="2755800" imgH="43164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081463"/>
                        <a:ext cx="4756150" cy="909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182563" y="271463"/>
            <a:ext cx="9103507" cy="931315"/>
            <a:chOff x="182563" y="271463"/>
            <a:chExt cx="9103507" cy="931315"/>
          </a:xfrm>
        </p:grpSpPr>
        <p:sp>
          <p:nvSpPr>
            <p:cNvPr id="10" name="AutoShape 93"/>
            <p:cNvSpPr>
              <a:spLocks noChangeArrowheads="1"/>
            </p:cNvSpPr>
            <p:nvPr/>
          </p:nvSpPr>
          <p:spPr bwMode="auto">
            <a:xfrm>
              <a:off x="182563" y="271463"/>
              <a:ext cx="8856662" cy="9313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93590" y="271463"/>
              <a:ext cx="88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端的诺顿等效电路。已知：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。</a:t>
              </a:r>
            </a:p>
          </p:txBody>
        </p:sp>
      </p:grpSp>
      <p:sp>
        <p:nvSpPr>
          <p:cNvPr id="16" name="云形标注 15"/>
          <p:cNvSpPr/>
          <p:nvPr/>
        </p:nvSpPr>
        <p:spPr bwMode="auto">
          <a:xfrm rot="169376">
            <a:off x="5171000" y="3273335"/>
            <a:ext cx="2410445" cy="1176001"/>
          </a:xfrm>
          <a:prstGeom prst="cloudCallout">
            <a:avLst>
              <a:gd name="adj1" fmla="val -111634"/>
              <a:gd name="adj2" fmla="val -16864"/>
            </a:avLst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利用叠加定理求解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32357" y="1213567"/>
            <a:ext cx="2405136" cy="180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25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80" y="1171396"/>
            <a:ext cx="26153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93590" y="3061917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解：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3590" y="3600539"/>
            <a:ext cx="26662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/>
              <a:t>电流源单独作用</a:t>
            </a:r>
          </a:p>
        </p:txBody>
      </p:sp>
      <p:graphicFrame>
        <p:nvGraphicFramePr>
          <p:cNvPr id="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421943"/>
              </p:ext>
            </p:extLst>
          </p:nvPr>
        </p:nvGraphicFramePr>
        <p:xfrm>
          <a:off x="777875" y="4030663"/>
          <a:ext cx="7446963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085920" imgH="444240" progId="Equation.DSMT4">
                  <p:embed/>
                </p:oleObj>
              </mc:Choice>
              <mc:Fallback>
                <p:oleObj name="Equation" r:id="rId3" imgW="3085920" imgH="44424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875" y="4030663"/>
                        <a:ext cx="7446963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390569" y="276314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2</a:t>
            </a:r>
            <a:r>
              <a:rPr lang="zh-CN" altLang="en-US" sz="1600" dirty="0"/>
              <a:t>图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82563" y="271463"/>
            <a:ext cx="9103507" cy="931315"/>
            <a:chOff x="182563" y="271463"/>
            <a:chExt cx="9103507" cy="931315"/>
          </a:xfrm>
        </p:grpSpPr>
        <p:sp>
          <p:nvSpPr>
            <p:cNvPr id="12" name="AutoShape 93"/>
            <p:cNvSpPr>
              <a:spLocks noChangeArrowheads="1"/>
            </p:cNvSpPr>
            <p:nvPr/>
          </p:nvSpPr>
          <p:spPr bwMode="auto">
            <a:xfrm>
              <a:off x="182563" y="271463"/>
              <a:ext cx="8856662" cy="9313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393590" y="271463"/>
              <a:ext cx="88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端的诺顿等效电路。已知：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。</a:t>
              </a:r>
            </a:p>
          </p:txBody>
        </p:sp>
      </p:grp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004158" y="3100395"/>
            <a:ext cx="5440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）求短路电流</a:t>
            </a:r>
            <a:r>
              <a:rPr lang="en-US" altLang="zh-CN" sz="2400" b="1" i="1" dirty="0" err="1">
                <a:solidFill>
                  <a:srgbClr val="FF0000"/>
                </a:solidFill>
              </a:rPr>
              <a:t>i</a:t>
            </a:r>
            <a:r>
              <a:rPr lang="en-US" altLang="zh-CN" sz="2400" b="1" baseline="-25000" dirty="0" err="1">
                <a:solidFill>
                  <a:srgbClr val="FF0000"/>
                </a:solidFill>
              </a:rPr>
              <a:t>SC</a:t>
            </a:r>
            <a:r>
              <a:rPr lang="zh-CN" altLang="en-US" sz="2400" b="1" dirty="0">
                <a:solidFill>
                  <a:srgbClr val="FF0000"/>
                </a:solidFill>
              </a:rPr>
              <a:t>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69094" y="1241257"/>
            <a:ext cx="2520720" cy="171623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17902" y="2154008"/>
            <a:ext cx="571500" cy="4953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98083" y="2767480"/>
            <a:ext cx="352425" cy="21907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80387" y="1923678"/>
            <a:ext cx="411152" cy="27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98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67" name="Picture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753" y="1010872"/>
            <a:ext cx="2839533" cy="240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166" name="Picture 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362" y="1194809"/>
            <a:ext cx="266088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165" name="Picture 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0844" y="1210735"/>
            <a:ext cx="234822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93590" y="3506213"/>
            <a:ext cx="5830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解：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96059" y="3510264"/>
            <a:ext cx="32879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C00000"/>
                </a:solidFill>
              </a:rPr>
              <a:t>（</a:t>
            </a:r>
            <a:r>
              <a:rPr lang="en-US" altLang="zh-CN" sz="2400" b="1" dirty="0">
                <a:solidFill>
                  <a:srgbClr val="C00000"/>
                </a:solidFill>
              </a:rPr>
              <a:t>1</a:t>
            </a:r>
            <a:r>
              <a:rPr lang="zh-CN" altLang="en-US" sz="2400" b="1" dirty="0">
                <a:solidFill>
                  <a:srgbClr val="C00000"/>
                </a:solidFill>
              </a:rPr>
              <a:t>）求短路电流</a:t>
            </a:r>
            <a:r>
              <a:rPr lang="en-US" altLang="zh-CN" sz="2400" b="1" i="1" dirty="0" err="1">
                <a:solidFill>
                  <a:srgbClr val="C00000"/>
                </a:solidFill>
              </a:rPr>
              <a:t>i</a:t>
            </a:r>
            <a:r>
              <a:rPr lang="en-US" altLang="zh-CN" sz="2400" b="1" baseline="-25000" dirty="0" err="1">
                <a:solidFill>
                  <a:srgbClr val="C00000"/>
                </a:solidFill>
              </a:rPr>
              <a:t>SC</a:t>
            </a:r>
            <a:r>
              <a:rPr lang="zh-CN" altLang="en-US" sz="2400" b="1" dirty="0">
                <a:solidFill>
                  <a:srgbClr val="C00000"/>
                </a:solidFill>
              </a:rPr>
              <a:t>。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291136"/>
              </p:ext>
            </p:extLst>
          </p:nvPr>
        </p:nvGraphicFramePr>
        <p:xfrm>
          <a:off x="2306638" y="4300538"/>
          <a:ext cx="3706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536480" imgH="241200" progId="Equation.DSMT4">
                  <p:embed/>
                </p:oleObj>
              </mc:Choice>
              <mc:Fallback>
                <p:oleObj name="Equation" r:id="rId5" imgW="1536480" imgH="241200" progId="Equation.DSMT4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6638" y="4300538"/>
                        <a:ext cx="3706812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143630" y="261669"/>
            <a:ext cx="9103507" cy="931315"/>
            <a:chOff x="182563" y="271463"/>
            <a:chExt cx="9103507" cy="931315"/>
          </a:xfrm>
        </p:grpSpPr>
        <p:sp>
          <p:nvSpPr>
            <p:cNvPr id="18" name="AutoShape 93"/>
            <p:cNvSpPr>
              <a:spLocks noChangeArrowheads="1"/>
            </p:cNvSpPr>
            <p:nvPr/>
          </p:nvSpPr>
          <p:spPr bwMode="auto">
            <a:xfrm>
              <a:off x="182563" y="271463"/>
              <a:ext cx="8856662" cy="9313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393590" y="271463"/>
              <a:ext cx="88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2】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试求例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所示电路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端的诺顿等效电路。已知：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=12V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</a:t>
              </a:r>
              <a:r>
                <a:rPr lang="en-US" altLang="zh-CN" sz="2400" b="1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=4A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=3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，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4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=6</a:t>
              </a:r>
              <a:r>
                <a:rPr lang="el-GR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Ω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。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033824" y="315272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例</a:t>
            </a:r>
            <a:r>
              <a:rPr lang="en-US" altLang="zh-CN" sz="1600" dirty="0"/>
              <a:t>2</a:t>
            </a:r>
            <a:r>
              <a:rPr lang="zh-CN" altLang="en-US" sz="1600" dirty="0"/>
              <a:t>图</a:t>
            </a:r>
          </a:p>
        </p:txBody>
      </p:sp>
    </p:spTree>
    <p:extLst>
      <p:ext uri="{BB962C8B-B14F-4D97-AF65-F5344CB8AC3E}">
        <p14:creationId xmlns:p14="http://schemas.microsoft.com/office/powerpoint/2010/main" val="1175112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15978</TotalTime>
  <Words>849</Words>
  <Application>Microsoft Office PowerPoint</Application>
  <PresentationFormat>全屏显示(16:9)</PresentationFormat>
  <Paragraphs>108</Paragraphs>
  <Slides>18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楷体</vt:lpstr>
      <vt:lpstr>宋体</vt:lpstr>
      <vt:lpstr>Arial</vt:lpstr>
      <vt:lpstr>Calibri</vt:lpstr>
      <vt:lpstr>Times New Roman</vt:lpstr>
      <vt:lpstr>Wingdings</vt:lpstr>
      <vt:lpstr>默认设计模板</vt:lpstr>
      <vt:lpstr>Equation</vt:lpstr>
      <vt:lpstr>CorelDRAW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1269</cp:revision>
  <dcterms:created xsi:type="dcterms:W3CDTF">2004-09-16T03:31:17Z</dcterms:created>
  <dcterms:modified xsi:type="dcterms:W3CDTF">2022-03-29T01:32:51Z</dcterms:modified>
</cp:coreProperties>
</file>