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9" r:id="rId2"/>
    <p:sldId id="457" r:id="rId3"/>
    <p:sldId id="443" r:id="rId4"/>
    <p:sldId id="464" r:id="rId5"/>
    <p:sldId id="455" r:id="rId6"/>
    <p:sldId id="465" r:id="rId7"/>
    <p:sldId id="451" r:id="rId8"/>
    <p:sldId id="463" r:id="rId9"/>
    <p:sldId id="452" r:id="rId10"/>
    <p:sldId id="456" r:id="rId11"/>
    <p:sldId id="448" r:id="rId12"/>
    <p:sldId id="460" r:id="rId13"/>
    <p:sldId id="449" r:id="rId14"/>
  </p:sldIdLst>
  <p:sldSz cx="9144000" cy="5143500" type="screen16x9"/>
  <p:notesSz cx="6858000" cy="9144000"/>
  <p:defaultTex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E6FB"/>
    <a:srgbClr val="04B5C8"/>
    <a:srgbClr val="3333FF"/>
    <a:srgbClr val="FFFF00"/>
    <a:srgbClr val="FF3300"/>
    <a:srgbClr val="00B050"/>
    <a:srgbClr val="0066CC"/>
    <a:srgbClr val="FF9B9B"/>
    <a:srgbClr val="00FF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18" autoAdjust="0"/>
    <p:restoredTop sz="92950" autoAdjust="0"/>
  </p:normalViewPr>
  <p:slideViewPr>
    <p:cSldViewPr>
      <p:cViewPr varScale="1">
        <p:scale>
          <a:sx n="121" d="100"/>
          <a:sy n="121" d="100"/>
        </p:scale>
        <p:origin x="952" y="68"/>
      </p:cViewPr>
      <p:guideLst>
        <p:guide orient="horz" pos="1620"/>
        <p:guide pos="2880"/>
      </p:guideLst>
    </p:cSldViewPr>
  </p:slideViewPr>
  <p:outlineViewPr>
    <p:cViewPr>
      <p:scale>
        <a:sx n="33" d="100"/>
        <a:sy n="33" d="100"/>
      </p:scale>
      <p:origin x="0" y="0"/>
    </p:cViewPr>
  </p:outlineViewPr>
  <p:notesTextViewPr>
    <p:cViewPr>
      <p:scale>
        <a:sx n="3" d="2"/>
        <a:sy n="3" d="2"/>
      </p:scale>
      <p:origin x="0" y="0"/>
    </p:cViewPr>
  </p:notesTextViewPr>
  <p:notesViewPr>
    <p:cSldViewPr>
      <p:cViewPr varScale="1">
        <p:scale>
          <a:sx n="67" d="100"/>
          <a:sy n="67" d="100"/>
        </p:scale>
        <p:origin x="-336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C312E60-DBA5-48D2-8CD6-0F8E74A9F3A7}" type="datetimeFigureOut">
              <a:rPr lang="zh-CN" altLang="en-US" smtClean="0"/>
              <a:pPr/>
              <a:t>2022/3/29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667411E-AC91-4B30-A8B5-F402FC3AA0E5}" type="slidenum">
              <a:rPr lang="zh-CN" altLang="en-US" smtClean="0"/>
              <a:pPr/>
              <a:t>‹#›</a:t>
            </a:fld>
            <a:endParaRPr lang="zh-CN" altLang="en-US"/>
          </a:p>
        </p:txBody>
      </p:sp>
    </p:spTree>
    <p:extLst>
      <p:ext uri="{BB962C8B-B14F-4D97-AF65-F5344CB8AC3E}">
        <p14:creationId xmlns:p14="http://schemas.microsoft.com/office/powerpoint/2010/main" val="23073047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3CB0F7E-A207-480D-A004-ED3BD7E24DDB}" type="datetimeFigureOut">
              <a:rPr lang="zh-CN" altLang="en-US"/>
              <a:pPr>
                <a:defRPr/>
              </a:pPr>
              <a:t>2022/3/29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5A2E2B0D-1C2D-49BE-833E-C0ABE6BA2269}" type="slidenum">
              <a:rPr lang="zh-CN" altLang="en-US"/>
              <a:pPr>
                <a:defRPr/>
              </a:pPr>
              <a:t>‹#›</a:t>
            </a:fld>
            <a:endParaRPr lang="zh-CN" altLang="en-US"/>
          </a:p>
        </p:txBody>
      </p:sp>
    </p:spTree>
    <p:extLst>
      <p:ext uri="{BB962C8B-B14F-4D97-AF65-F5344CB8AC3E}">
        <p14:creationId xmlns:p14="http://schemas.microsoft.com/office/powerpoint/2010/main" val="16280326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前面我们已经学习了如何利用等效变换分析法求这样一个线性含源二端网络的等效电路。</a:t>
            </a:r>
            <a:endParaRPr lang="en-US" altLang="zh-CN" dirty="0"/>
          </a:p>
          <a:p>
            <a:r>
              <a:rPr lang="zh-CN" altLang="en-US"/>
              <a:t>今天 我们就再给大家介绍两种求线性含源二端网络等效电路的方法，分别是戴维南定理和诺顿定理。这两种分析方法给出了求线性含源二端网络等效电路普遍适用的形式，因而应用更广泛。</a:t>
            </a:r>
          </a:p>
          <a:p>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2</a:t>
            </a:fld>
            <a:endParaRPr lang="zh-CN" altLang="en-US"/>
          </a:p>
        </p:txBody>
      </p:sp>
    </p:spTree>
    <p:extLst>
      <p:ext uri="{BB962C8B-B14F-4D97-AF65-F5344CB8AC3E}">
        <p14:creationId xmlns:p14="http://schemas.microsoft.com/office/powerpoint/2010/main" val="305278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4</a:t>
            </a:fld>
            <a:endParaRPr lang="zh-CN" altLang="en-US"/>
          </a:p>
        </p:txBody>
      </p:sp>
    </p:spTree>
    <p:extLst>
      <p:ext uri="{BB962C8B-B14F-4D97-AF65-F5344CB8AC3E}">
        <p14:creationId xmlns:p14="http://schemas.microsoft.com/office/powerpoint/2010/main" val="3412980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12</a:t>
            </a:fld>
            <a:endParaRPr lang="zh-CN" altLang="en-US"/>
          </a:p>
        </p:txBody>
      </p:sp>
    </p:spTree>
    <p:extLst>
      <p:ext uri="{BB962C8B-B14F-4D97-AF65-F5344CB8AC3E}">
        <p14:creationId xmlns:p14="http://schemas.microsoft.com/office/powerpoint/2010/main" val="26648361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E757E876-995B-47D2-A20E-F4EC0A1BD307}" type="slidenum">
              <a:rPr lang="en-US" altLang="zh-CN"/>
              <a:pPr>
                <a:defRPr/>
              </a:pPr>
              <a:t>‹#›</a:t>
            </a:fld>
            <a:endParaRPr lang="en-US" altLang="zh-CN"/>
          </a:p>
        </p:txBody>
      </p:sp>
      <p:pic>
        <p:nvPicPr>
          <p:cNvPr id="9" name="图片 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7280" y="160700"/>
            <a:ext cx="642940" cy="64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3"/>
          <p:cNvGrpSpPr>
            <a:grpSpLocks/>
          </p:cNvGrpSpPr>
          <p:nvPr userDrawn="1"/>
        </p:nvGrpSpPr>
        <p:grpSpPr bwMode="auto">
          <a:xfrm>
            <a:off x="35496" y="33323"/>
            <a:ext cx="3672408" cy="2609865"/>
            <a:chOff x="144" y="96"/>
            <a:chExt cx="4416" cy="3408"/>
          </a:xfrm>
        </p:grpSpPr>
        <p:sp>
          <p:nvSpPr>
            <p:cNvPr id="10"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1"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F3FC0D54-2B3F-4D24-83A2-4C1F1C42026B}" type="slidenum">
              <a:rPr lang="en-US" altLang="zh-CN"/>
              <a:pPr>
                <a:defRPr/>
              </a:pPr>
              <a:t>‹#›</a:t>
            </a:fld>
            <a:endParaRPr lang="en-US" altLang="zh-CN"/>
          </a:p>
        </p:txBody>
      </p:sp>
      <p:grpSp>
        <p:nvGrpSpPr>
          <p:cNvPr id="7" name="Group 3"/>
          <p:cNvGrpSpPr>
            <a:grpSpLocks/>
          </p:cNvGrpSpPr>
          <p:nvPr userDrawn="1"/>
        </p:nvGrpSpPr>
        <p:grpSpPr bwMode="auto">
          <a:xfrm>
            <a:off x="35496" y="195486"/>
            <a:ext cx="3672408" cy="2609865"/>
            <a:chOff x="144" y="96"/>
            <a:chExt cx="4416" cy="3408"/>
          </a:xfrm>
        </p:grpSpPr>
        <p:sp>
          <p:nvSpPr>
            <p:cNvPr id="8"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9"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1" name="TextBox 10"/>
          <p:cNvSpPr txBox="1"/>
          <p:nvPr userDrawn="1"/>
        </p:nvSpPr>
        <p:spPr>
          <a:xfrm>
            <a:off x="35496" y="-40776"/>
            <a:ext cx="2160240" cy="276999"/>
          </a:xfrm>
          <a:prstGeom prst="rect">
            <a:avLst/>
          </a:prstGeom>
          <a:noFill/>
        </p:spPr>
        <p:txBody>
          <a:bodyPr wrap="square" rtlCol="0">
            <a:spAutoFit/>
          </a:bodyPr>
          <a:lstStyle/>
          <a:p>
            <a:pPr>
              <a:buFont typeface="Wingdings" pitchFamily="2" charset="2"/>
              <a:buChar char="u"/>
            </a:pPr>
            <a:r>
              <a:rPr lang="zh-CN" altLang="en-US" sz="12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457200"/>
            <a:ext cx="1943100" cy="41148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5800" y="457200"/>
            <a:ext cx="5676900" cy="41148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9357098E-0ECE-42D0-A0D3-25B821494F15}" type="slidenum">
              <a:rPr lang="en-US" altLang="zh-CN"/>
              <a:pPr>
                <a:defRPr/>
              </a:pPr>
              <a:t>‹#›</a:t>
            </a:fld>
            <a:endParaRPr lang="en-US" altLang="zh-CN"/>
          </a:p>
        </p:txBody>
      </p:sp>
      <p:grpSp>
        <p:nvGrpSpPr>
          <p:cNvPr id="7" name="Group 3"/>
          <p:cNvGrpSpPr>
            <a:grpSpLocks/>
          </p:cNvGrpSpPr>
          <p:nvPr userDrawn="1"/>
        </p:nvGrpSpPr>
        <p:grpSpPr bwMode="auto">
          <a:xfrm>
            <a:off x="35496" y="195486"/>
            <a:ext cx="3672408" cy="2609865"/>
            <a:chOff x="144" y="96"/>
            <a:chExt cx="4416" cy="3408"/>
          </a:xfrm>
        </p:grpSpPr>
        <p:sp>
          <p:nvSpPr>
            <p:cNvPr id="8"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9"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1" name="TextBox 10"/>
          <p:cNvSpPr txBox="1"/>
          <p:nvPr userDrawn="1"/>
        </p:nvSpPr>
        <p:spPr>
          <a:xfrm>
            <a:off x="35496" y="-40776"/>
            <a:ext cx="2160240" cy="276999"/>
          </a:xfrm>
          <a:prstGeom prst="rect">
            <a:avLst/>
          </a:prstGeom>
          <a:noFill/>
        </p:spPr>
        <p:txBody>
          <a:bodyPr wrap="square" rtlCol="0">
            <a:spAutoFit/>
          </a:bodyPr>
          <a:lstStyle/>
          <a:p>
            <a:pPr>
              <a:buFont typeface="Wingdings" pitchFamily="2" charset="2"/>
              <a:buChar char="u"/>
            </a:pPr>
            <a:r>
              <a:rPr lang="zh-CN" altLang="en-US" sz="12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85800" y="457200"/>
            <a:ext cx="77724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BF8363AD-6C55-4086-943F-BFFC5A267ADA}" type="slidenum">
              <a:rPr lang="en-US" altLang="zh-CN"/>
              <a:pPr>
                <a:defRPr/>
              </a:pPr>
              <a:t>‹#›</a:t>
            </a:fld>
            <a:endParaRPr lang="en-US" altLang="zh-CN"/>
          </a:p>
        </p:txBody>
      </p:sp>
      <p:grpSp>
        <p:nvGrpSpPr>
          <p:cNvPr id="6" name="Group 3"/>
          <p:cNvGrpSpPr>
            <a:grpSpLocks/>
          </p:cNvGrpSpPr>
          <p:nvPr userDrawn="1"/>
        </p:nvGrpSpPr>
        <p:grpSpPr bwMode="auto">
          <a:xfrm>
            <a:off x="35496" y="195486"/>
            <a:ext cx="3672408" cy="2609865"/>
            <a:chOff x="144" y="96"/>
            <a:chExt cx="4416" cy="3408"/>
          </a:xfrm>
        </p:grpSpPr>
        <p:sp>
          <p:nvSpPr>
            <p:cNvPr id="7"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8"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0" name="TextBox 9"/>
          <p:cNvSpPr txBox="1"/>
          <p:nvPr userDrawn="1"/>
        </p:nvSpPr>
        <p:spPr>
          <a:xfrm>
            <a:off x="35496" y="-40776"/>
            <a:ext cx="2160240" cy="276999"/>
          </a:xfrm>
          <a:prstGeom prst="rect">
            <a:avLst/>
          </a:prstGeom>
          <a:noFill/>
        </p:spPr>
        <p:txBody>
          <a:bodyPr wrap="square" rtlCol="0">
            <a:spAutoFit/>
          </a:bodyPr>
          <a:lstStyle/>
          <a:p>
            <a:pPr>
              <a:buFont typeface="Wingdings" pitchFamily="2" charset="2"/>
              <a:buChar char="u"/>
            </a:pPr>
            <a:r>
              <a:rPr lang="zh-CN" altLang="en-US" sz="12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85F12E31-4A5F-46A8-9C48-3F63E95F834B}" type="slidenum">
              <a:rPr lang="en-US" altLang="zh-CN"/>
              <a:pPr>
                <a:defRPr/>
              </a:pPr>
              <a:t>‹#›</a:t>
            </a:fld>
            <a:endParaRPr lang="en-US" altLang="zh-CN"/>
          </a:p>
        </p:txBody>
      </p:sp>
      <p:grpSp>
        <p:nvGrpSpPr>
          <p:cNvPr id="9" name="Group 3"/>
          <p:cNvGrpSpPr>
            <a:grpSpLocks/>
          </p:cNvGrpSpPr>
          <p:nvPr userDrawn="1"/>
        </p:nvGrpSpPr>
        <p:grpSpPr bwMode="auto">
          <a:xfrm>
            <a:off x="35496" y="195486"/>
            <a:ext cx="3672408" cy="2609865"/>
            <a:chOff x="144" y="96"/>
            <a:chExt cx="4416" cy="3408"/>
          </a:xfrm>
        </p:grpSpPr>
        <p:sp>
          <p:nvSpPr>
            <p:cNvPr id="10"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1"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2" name="TextBox 11"/>
          <p:cNvSpPr txBox="1"/>
          <p:nvPr userDrawn="1"/>
        </p:nvSpPr>
        <p:spPr>
          <a:xfrm>
            <a:off x="35496" y="-40776"/>
            <a:ext cx="2160240" cy="276999"/>
          </a:xfrm>
          <a:prstGeom prst="rect">
            <a:avLst/>
          </a:prstGeom>
          <a:noFill/>
        </p:spPr>
        <p:txBody>
          <a:bodyPr wrap="square" rtlCol="0">
            <a:spAutoFit/>
          </a:bodyPr>
          <a:lstStyle/>
          <a:p>
            <a:pPr>
              <a:buFont typeface="Wingdings" pitchFamily="2" charset="2"/>
              <a:buChar char="u"/>
            </a:pPr>
            <a:r>
              <a:rPr lang="zh-CN" altLang="en-US" sz="12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戴维南定理和诺顿定理</a:t>
            </a: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063F555A-D2FD-46C3-A8F4-28B1ACFD2D89}" type="slidenum">
              <a:rPr lang="en-US" altLang="zh-CN"/>
              <a:pPr>
                <a:defRPr/>
              </a:pPr>
              <a:t>‹#›</a:t>
            </a:fld>
            <a:endParaRPr lang="en-US" altLang="zh-CN"/>
          </a:p>
        </p:txBody>
      </p:sp>
      <p:grpSp>
        <p:nvGrpSpPr>
          <p:cNvPr id="7" name="Group 3"/>
          <p:cNvGrpSpPr>
            <a:grpSpLocks/>
          </p:cNvGrpSpPr>
          <p:nvPr userDrawn="1"/>
        </p:nvGrpSpPr>
        <p:grpSpPr bwMode="auto">
          <a:xfrm>
            <a:off x="35496" y="195486"/>
            <a:ext cx="3672408" cy="2609865"/>
            <a:chOff x="144" y="96"/>
            <a:chExt cx="4416" cy="3408"/>
          </a:xfrm>
        </p:grpSpPr>
        <p:sp>
          <p:nvSpPr>
            <p:cNvPr id="8"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9"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1" name="TextBox 10"/>
          <p:cNvSpPr txBox="1"/>
          <p:nvPr userDrawn="1"/>
        </p:nvSpPr>
        <p:spPr>
          <a:xfrm>
            <a:off x="35496" y="-40776"/>
            <a:ext cx="2160240" cy="276999"/>
          </a:xfrm>
          <a:prstGeom prst="rect">
            <a:avLst/>
          </a:prstGeom>
          <a:noFill/>
        </p:spPr>
        <p:txBody>
          <a:bodyPr wrap="square" rtlCol="0">
            <a:spAutoFit/>
          </a:bodyPr>
          <a:lstStyle/>
          <a:p>
            <a:pPr>
              <a:buFont typeface="Wingdings" pitchFamily="2" charset="2"/>
              <a:buChar char="u"/>
            </a:pPr>
            <a:r>
              <a:rPr lang="zh-CN" altLang="en-US" sz="12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5800" y="14859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4859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0256D3AA-1737-4EFB-9F89-6A2C291E9026}" type="slidenum">
              <a:rPr lang="en-US" altLang="zh-CN"/>
              <a:pPr>
                <a:defRPr/>
              </a:pPr>
              <a:t>‹#›</a:t>
            </a:fld>
            <a:endParaRPr lang="en-US" altLang="zh-CN"/>
          </a:p>
        </p:txBody>
      </p:sp>
      <p:grpSp>
        <p:nvGrpSpPr>
          <p:cNvPr id="8" name="Group 3"/>
          <p:cNvGrpSpPr>
            <a:grpSpLocks/>
          </p:cNvGrpSpPr>
          <p:nvPr userDrawn="1"/>
        </p:nvGrpSpPr>
        <p:grpSpPr bwMode="auto">
          <a:xfrm>
            <a:off x="35496" y="195486"/>
            <a:ext cx="3672408" cy="2609865"/>
            <a:chOff x="144" y="96"/>
            <a:chExt cx="4416" cy="3408"/>
          </a:xfrm>
        </p:grpSpPr>
        <p:sp>
          <p:nvSpPr>
            <p:cNvPr id="9"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0"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2" name="TextBox 11"/>
          <p:cNvSpPr txBox="1"/>
          <p:nvPr userDrawn="1"/>
        </p:nvSpPr>
        <p:spPr>
          <a:xfrm>
            <a:off x="35496" y="-40776"/>
            <a:ext cx="2160240" cy="276999"/>
          </a:xfrm>
          <a:prstGeom prst="rect">
            <a:avLst/>
          </a:prstGeom>
          <a:noFill/>
        </p:spPr>
        <p:txBody>
          <a:bodyPr wrap="square" rtlCol="0">
            <a:spAutoFit/>
          </a:bodyPr>
          <a:lstStyle/>
          <a:p>
            <a:pPr>
              <a:buFont typeface="Wingdings" pitchFamily="2" charset="2"/>
              <a:buChar char="u"/>
            </a:pPr>
            <a:r>
              <a:rPr lang="zh-CN" altLang="en-US" sz="12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pPr>
              <a:defRPr/>
            </a:pPr>
            <a:fld id="{20EC231B-5FE9-47B8-A853-419A17E384AC}" type="slidenum">
              <a:rPr lang="en-US" altLang="zh-CN"/>
              <a:pPr>
                <a:defRPr/>
              </a:pPr>
              <a:t>‹#›</a:t>
            </a:fld>
            <a:endParaRPr lang="en-US" altLang="zh-CN"/>
          </a:p>
        </p:txBody>
      </p:sp>
      <p:grpSp>
        <p:nvGrpSpPr>
          <p:cNvPr id="10" name="Group 3"/>
          <p:cNvGrpSpPr>
            <a:grpSpLocks/>
          </p:cNvGrpSpPr>
          <p:nvPr userDrawn="1"/>
        </p:nvGrpSpPr>
        <p:grpSpPr bwMode="auto">
          <a:xfrm>
            <a:off x="35496" y="195486"/>
            <a:ext cx="3672408" cy="2609865"/>
            <a:chOff x="144" y="96"/>
            <a:chExt cx="4416" cy="3408"/>
          </a:xfrm>
        </p:grpSpPr>
        <p:sp>
          <p:nvSpPr>
            <p:cNvPr id="11"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2"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4" name="TextBox 13"/>
          <p:cNvSpPr txBox="1"/>
          <p:nvPr userDrawn="1"/>
        </p:nvSpPr>
        <p:spPr>
          <a:xfrm>
            <a:off x="35496" y="-40776"/>
            <a:ext cx="2160240" cy="276999"/>
          </a:xfrm>
          <a:prstGeom prst="rect">
            <a:avLst/>
          </a:prstGeom>
          <a:noFill/>
        </p:spPr>
        <p:txBody>
          <a:bodyPr wrap="square" rtlCol="0">
            <a:spAutoFit/>
          </a:bodyPr>
          <a:lstStyle/>
          <a:p>
            <a:pPr>
              <a:buFont typeface="Wingdings" pitchFamily="2" charset="2"/>
              <a:buChar char="u"/>
            </a:pPr>
            <a:r>
              <a:rPr lang="zh-CN" altLang="en-US" sz="12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1844ABF0-412F-4A99-996E-EDFE832F81C4}" type="slidenum">
              <a:rPr lang="en-US" altLang="zh-CN"/>
              <a:pPr>
                <a:defRPr/>
              </a:pPr>
              <a:t>‹#›</a:t>
            </a:fld>
            <a:endParaRPr lang="en-US" altLang="zh-CN"/>
          </a:p>
        </p:txBody>
      </p:sp>
      <p:grpSp>
        <p:nvGrpSpPr>
          <p:cNvPr id="6" name="Group 3"/>
          <p:cNvGrpSpPr>
            <a:grpSpLocks/>
          </p:cNvGrpSpPr>
          <p:nvPr userDrawn="1"/>
        </p:nvGrpSpPr>
        <p:grpSpPr bwMode="auto">
          <a:xfrm>
            <a:off x="35496" y="195486"/>
            <a:ext cx="3672408" cy="2609865"/>
            <a:chOff x="144" y="96"/>
            <a:chExt cx="4416" cy="3408"/>
          </a:xfrm>
        </p:grpSpPr>
        <p:sp>
          <p:nvSpPr>
            <p:cNvPr id="7"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8"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0" name="TextBox 9"/>
          <p:cNvSpPr txBox="1"/>
          <p:nvPr userDrawn="1"/>
        </p:nvSpPr>
        <p:spPr>
          <a:xfrm>
            <a:off x="35496" y="-40776"/>
            <a:ext cx="2160240" cy="276999"/>
          </a:xfrm>
          <a:prstGeom prst="rect">
            <a:avLst/>
          </a:prstGeom>
          <a:noFill/>
        </p:spPr>
        <p:txBody>
          <a:bodyPr wrap="square" rtlCol="0">
            <a:spAutoFit/>
          </a:bodyPr>
          <a:lstStyle/>
          <a:p>
            <a:pPr>
              <a:buFont typeface="Wingdings" pitchFamily="2" charset="2"/>
              <a:buChar char="u"/>
            </a:pPr>
            <a:r>
              <a:rPr lang="zh-CN" altLang="en-US" sz="12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grpSp>
        <p:nvGrpSpPr>
          <p:cNvPr id="5" name="Group 3"/>
          <p:cNvGrpSpPr>
            <a:grpSpLocks/>
          </p:cNvGrpSpPr>
          <p:nvPr userDrawn="1"/>
        </p:nvGrpSpPr>
        <p:grpSpPr bwMode="auto">
          <a:xfrm>
            <a:off x="35496" y="195486"/>
            <a:ext cx="3672408" cy="2609865"/>
            <a:chOff x="144" y="96"/>
            <a:chExt cx="4416" cy="3408"/>
          </a:xfrm>
        </p:grpSpPr>
        <p:sp>
          <p:nvSpPr>
            <p:cNvPr id="6"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7"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8" name="TextBox 7"/>
          <p:cNvSpPr txBox="1"/>
          <p:nvPr userDrawn="1"/>
        </p:nvSpPr>
        <p:spPr>
          <a:xfrm>
            <a:off x="35496" y="-40776"/>
            <a:ext cx="2160240" cy="276999"/>
          </a:xfrm>
          <a:prstGeom prst="rect">
            <a:avLst/>
          </a:prstGeom>
          <a:noFill/>
        </p:spPr>
        <p:txBody>
          <a:bodyPr wrap="square" rtlCol="0">
            <a:spAutoFit/>
          </a:bodyPr>
          <a:lstStyle/>
          <a:p>
            <a:pPr>
              <a:buFont typeface="Wingdings" pitchFamily="2" charset="2"/>
              <a:buChar char="u"/>
            </a:pPr>
            <a:r>
              <a:rPr lang="zh-CN" altLang="en-US" sz="12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戴维南定理和诺顿定理</a:t>
            </a: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908DE046-DD5A-40D9-A263-F9C0535729AE}" type="slidenum">
              <a:rPr lang="en-US" altLang="zh-CN"/>
              <a:pPr>
                <a:defRPr/>
              </a:pPr>
              <a:t>‹#›</a:t>
            </a:fld>
            <a:endParaRPr lang="en-US" altLang="zh-CN"/>
          </a:p>
        </p:txBody>
      </p:sp>
      <p:grpSp>
        <p:nvGrpSpPr>
          <p:cNvPr id="8" name="Group 3"/>
          <p:cNvGrpSpPr>
            <a:grpSpLocks/>
          </p:cNvGrpSpPr>
          <p:nvPr userDrawn="1"/>
        </p:nvGrpSpPr>
        <p:grpSpPr bwMode="auto">
          <a:xfrm>
            <a:off x="35496" y="195486"/>
            <a:ext cx="3672408" cy="2609865"/>
            <a:chOff x="144" y="96"/>
            <a:chExt cx="4416" cy="3408"/>
          </a:xfrm>
        </p:grpSpPr>
        <p:sp>
          <p:nvSpPr>
            <p:cNvPr id="9"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0"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2" name="TextBox 11"/>
          <p:cNvSpPr txBox="1"/>
          <p:nvPr userDrawn="1"/>
        </p:nvSpPr>
        <p:spPr>
          <a:xfrm>
            <a:off x="35496" y="-40776"/>
            <a:ext cx="2160240" cy="276999"/>
          </a:xfrm>
          <a:prstGeom prst="rect">
            <a:avLst/>
          </a:prstGeom>
          <a:noFill/>
        </p:spPr>
        <p:txBody>
          <a:bodyPr wrap="square" rtlCol="0">
            <a:spAutoFit/>
          </a:bodyPr>
          <a:lstStyle/>
          <a:p>
            <a:pPr>
              <a:buFont typeface="Wingdings" pitchFamily="2" charset="2"/>
              <a:buChar char="u"/>
            </a:pPr>
            <a:r>
              <a:rPr lang="zh-CN" altLang="en-US" sz="12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04E205C7-11CD-41E6-86EB-786D66538412}" type="slidenum">
              <a:rPr lang="en-US" altLang="zh-CN"/>
              <a:pPr>
                <a:defRPr/>
              </a:pPr>
              <a:t>‹#›</a:t>
            </a:fld>
            <a:endParaRPr lang="en-US" altLang="zh-CN"/>
          </a:p>
        </p:txBody>
      </p:sp>
      <p:grpSp>
        <p:nvGrpSpPr>
          <p:cNvPr id="8" name="Group 3"/>
          <p:cNvGrpSpPr>
            <a:grpSpLocks/>
          </p:cNvGrpSpPr>
          <p:nvPr userDrawn="1"/>
        </p:nvGrpSpPr>
        <p:grpSpPr bwMode="auto">
          <a:xfrm>
            <a:off x="35496" y="195486"/>
            <a:ext cx="3672408" cy="2609865"/>
            <a:chOff x="144" y="96"/>
            <a:chExt cx="4416" cy="3408"/>
          </a:xfrm>
        </p:grpSpPr>
        <p:sp>
          <p:nvSpPr>
            <p:cNvPr id="9"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0"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6" name="TextBox 15"/>
          <p:cNvSpPr txBox="1"/>
          <p:nvPr userDrawn="1"/>
        </p:nvSpPr>
        <p:spPr>
          <a:xfrm>
            <a:off x="35496" y="-40776"/>
            <a:ext cx="2160240" cy="276999"/>
          </a:xfrm>
          <a:prstGeom prst="rect">
            <a:avLst/>
          </a:prstGeom>
          <a:noFill/>
        </p:spPr>
        <p:txBody>
          <a:bodyPr wrap="square" rtlCol="0">
            <a:spAutoFit/>
          </a:bodyPr>
          <a:lstStyle/>
          <a:p>
            <a:pPr>
              <a:buFont typeface="Wingdings" pitchFamily="2" charset="2"/>
              <a:buChar char="u"/>
            </a:pPr>
            <a:r>
              <a:rPr lang="zh-CN" altLang="en-US" sz="12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bwMode="auto">
          <a:xfrm>
            <a:off x="685800" y="457200"/>
            <a:ext cx="77724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p>
        </p:txBody>
      </p:sp>
      <p:sp>
        <p:nvSpPr>
          <p:cNvPr id="108547" name="Rectangle 3"/>
          <p:cNvSpPr>
            <a:spLocks noGrp="1" noChangeArrowheads="1"/>
          </p:cNvSpPr>
          <p:nvPr>
            <p:ph type="body" idx="1"/>
          </p:nvPr>
        </p:nvSpPr>
        <p:spPr bwMode="auto">
          <a:xfrm>
            <a:off x="685800" y="1485900"/>
            <a:ext cx="7772400" cy="3086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8" name="Rectangle 4"/>
          <p:cNvSpPr>
            <a:spLocks noGrp="1" noChangeArrowheads="1"/>
          </p:cNvSpPr>
          <p:nvPr>
            <p:ph type="dt" sz="half" idx="2"/>
          </p:nvPr>
        </p:nvSpPr>
        <p:spPr bwMode="auto">
          <a:xfrm>
            <a:off x="685800" y="4686300"/>
            <a:ext cx="19050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ltLang="zh-CN"/>
          </a:p>
        </p:txBody>
      </p:sp>
      <p:sp>
        <p:nvSpPr>
          <p:cNvPr id="1029" name="Rectangle 5"/>
          <p:cNvSpPr>
            <a:spLocks noGrp="1" noChangeArrowheads="1"/>
          </p:cNvSpPr>
          <p:nvPr>
            <p:ph type="ftr" sz="quarter" idx="3"/>
          </p:nvPr>
        </p:nvSpPr>
        <p:spPr bwMode="auto">
          <a:xfrm>
            <a:off x="3124200" y="4686300"/>
            <a:ext cx="28956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ltLang="zh-CN"/>
          </a:p>
        </p:txBody>
      </p:sp>
      <p:sp>
        <p:nvSpPr>
          <p:cNvPr id="1030" name="Rectangle 6"/>
          <p:cNvSpPr>
            <a:spLocks noGrp="1" noChangeArrowheads="1"/>
          </p:cNvSpPr>
          <p:nvPr>
            <p:ph type="sldNum" sz="quarter" idx="4"/>
          </p:nvPr>
        </p:nvSpPr>
        <p:spPr bwMode="auto">
          <a:xfrm>
            <a:off x="6553200" y="4686300"/>
            <a:ext cx="19050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1378BEA-C741-46D1-BF3D-CF27B0C09EBA}" type="slidenum">
              <a:rPr lang="en-US" altLang="zh-CN"/>
              <a:pPr>
                <a:defRPr/>
              </a:pPr>
              <a:t>‹#›</a:t>
            </a:fld>
            <a:endParaRPr lang="en-US" altLang="zh-CN"/>
          </a:p>
        </p:txBody>
      </p:sp>
      <p:pic>
        <p:nvPicPr>
          <p:cNvPr id="14" name="Picture 3"/>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t="-2243" r="58095"/>
          <a:stretch>
            <a:fillRect/>
          </a:stretch>
        </p:blipFill>
        <p:spPr bwMode="auto">
          <a:xfrm>
            <a:off x="7775575" y="4754561"/>
            <a:ext cx="1368425" cy="388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369" r:id="rId1"/>
    <p:sldLayoutId id="2147484370" r:id="rId2"/>
    <p:sldLayoutId id="2147484371" r:id="rId3"/>
    <p:sldLayoutId id="2147484372" r:id="rId4"/>
    <p:sldLayoutId id="2147484373" r:id="rId5"/>
    <p:sldLayoutId id="2147484374" r:id="rId6"/>
    <p:sldLayoutId id="2147484375" r:id="rId7"/>
    <p:sldLayoutId id="2147484376" r:id="rId8"/>
    <p:sldLayoutId id="2147484377" r:id="rId9"/>
    <p:sldLayoutId id="2147484378" r:id="rId10"/>
    <p:sldLayoutId id="2147484379" r:id="rId11"/>
    <p:sldLayoutId id="2147484380" r:id="rId12"/>
  </p:sldLayoutIdLst>
  <p:transition/>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2pPr>
      <a:lvl3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3pPr>
      <a:lvl4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4pPr>
      <a:lvl5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5pPr>
      <a:lvl6pPr marL="457200" algn="ctr" rtl="0" fontAlgn="base">
        <a:spcBef>
          <a:spcPct val="0"/>
        </a:spcBef>
        <a:spcAft>
          <a:spcPct val="0"/>
        </a:spcAft>
        <a:defRPr kumimoji="1" sz="4400">
          <a:solidFill>
            <a:schemeClr val="tx2"/>
          </a:solidFill>
          <a:latin typeface="Times New Roman" pitchFamily="18" charset="0"/>
          <a:ea typeface="宋体" pitchFamily="2" charset="-122"/>
        </a:defRPr>
      </a:lvl6pPr>
      <a:lvl7pPr marL="914400" algn="ctr" rtl="0" fontAlgn="base">
        <a:spcBef>
          <a:spcPct val="0"/>
        </a:spcBef>
        <a:spcAft>
          <a:spcPct val="0"/>
        </a:spcAft>
        <a:defRPr kumimoji="1" sz="4400">
          <a:solidFill>
            <a:schemeClr val="tx2"/>
          </a:solidFill>
          <a:latin typeface="Times New Roman" pitchFamily="18" charset="0"/>
          <a:ea typeface="宋体" pitchFamily="2" charset="-122"/>
        </a:defRPr>
      </a:lvl7pPr>
      <a:lvl8pPr marL="1371600" algn="ctr" rtl="0" fontAlgn="base">
        <a:spcBef>
          <a:spcPct val="0"/>
        </a:spcBef>
        <a:spcAft>
          <a:spcPct val="0"/>
        </a:spcAft>
        <a:defRPr kumimoji="1" sz="4400">
          <a:solidFill>
            <a:schemeClr val="tx2"/>
          </a:solidFill>
          <a:latin typeface="Times New Roman" pitchFamily="18" charset="0"/>
          <a:ea typeface="宋体" pitchFamily="2" charset="-122"/>
        </a:defRPr>
      </a:lvl8pPr>
      <a:lvl9pPr marL="1828800" algn="ctr" rtl="0" fontAlgn="base">
        <a:spcBef>
          <a:spcPct val="0"/>
        </a:spcBef>
        <a:spcAft>
          <a:spcPct val="0"/>
        </a:spcAft>
        <a:defRPr kumimoji="1" sz="4400">
          <a:solidFill>
            <a:schemeClr val="tx2"/>
          </a:solidFill>
          <a:latin typeface="Times New Roman" pitchFamily="18" charset="0"/>
          <a:ea typeface="宋体"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image" Target="../media/image16.emf"/><Relationship Id="rId7" Type="http://schemas.openxmlformats.org/officeDocument/2006/relationships/oleObject" Target="../embeddings/oleObject5.bin"/><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9.emf"/><Relationship Id="rId5" Type="http://schemas.openxmlformats.org/officeDocument/2006/relationships/image" Target="../media/image18.emf"/><Relationship Id="rId4" Type="http://schemas.openxmlformats.org/officeDocument/2006/relationships/image" Target="../media/image17.emf"/></Relationships>
</file>

<file path=ppt/slides/_rels/slide13.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oleObject" Target="../embeddings/oleObject6.bin"/><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wmf"/></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oleObject" Target="../embeddings/oleObject2.bin"/><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emf"/></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oleObject" Target="../embeddings/oleObject3.bin"/><Relationship Id="rId1" Type="http://schemas.openxmlformats.org/officeDocument/2006/relationships/slideLayout" Target="../slideLayouts/slideLayout7.xml"/><Relationship Id="rId5" Type="http://schemas.openxmlformats.org/officeDocument/2006/relationships/image" Target="../media/image14.emf"/><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267744" y="2067694"/>
            <a:ext cx="4817344" cy="646331"/>
          </a:xfrm>
          <a:prstGeom prst="rect">
            <a:avLst/>
          </a:prstGeom>
        </p:spPr>
        <p:txBody>
          <a:bodyPr wrap="none">
            <a:spAutoFit/>
          </a:bodyPr>
          <a:lstStyle/>
          <a:p>
            <a:pPr>
              <a:spcBef>
                <a:spcPct val="50000"/>
              </a:spcBef>
            </a:pPr>
            <a:r>
              <a:rPr lang="zh-CN" altLang="en-US" sz="3600" b="1" dirty="0">
                <a:solidFill>
                  <a:schemeClr val="accent6">
                    <a:lumMod val="50000"/>
                  </a:schemeClr>
                </a:solidFill>
                <a:effectLst>
                  <a:outerShdw blurRad="38100" dist="38100" dir="2700000" algn="tl">
                    <a:srgbClr val="000000">
                      <a:alpha val="43137"/>
                    </a:srgbClr>
                  </a:outerShdw>
                </a:effectLst>
                <a:latin typeface="楷体_GB2312" pitchFamily="49" charset="-122"/>
                <a:ea typeface="楷体_GB2312" pitchFamily="49" charset="-122"/>
              </a:rPr>
              <a:t>戴维南定理和诺顿定理</a:t>
            </a:r>
            <a:endParaRPr lang="en-US" altLang="zh-CN" sz="3600" b="1" dirty="0">
              <a:solidFill>
                <a:schemeClr val="accent6">
                  <a:lumMod val="50000"/>
                </a:schemeClr>
              </a:solidFill>
              <a:effectLst>
                <a:outerShdw blurRad="38100" dist="38100" dir="2700000" algn="tl">
                  <a:srgbClr val="000000">
                    <a:alpha val="43137"/>
                  </a:srgbClr>
                </a:outerShdw>
              </a:effectLst>
              <a:latin typeface="楷体_GB2312" pitchFamily="49" charset="-122"/>
              <a:ea typeface="楷体_GB2312" pitchFamily="49"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28750" y="250031"/>
            <a:ext cx="6286500" cy="4643438"/>
            <a:chOff x="1428750" y="250031"/>
            <a:chExt cx="6286500" cy="4643438"/>
          </a:xfrm>
        </p:grpSpPr>
        <p:pic>
          <p:nvPicPr>
            <p:cNvPr id="2" name="Picture 2" descr="BJ_02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750" y="250031"/>
              <a:ext cx="6286500" cy="4643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矩形 2"/>
            <p:cNvSpPr>
              <a:spLocks noChangeArrowheads="1"/>
            </p:cNvSpPr>
            <p:nvPr/>
          </p:nvSpPr>
          <p:spPr bwMode="auto">
            <a:xfrm>
              <a:off x="2357441" y="1821662"/>
              <a:ext cx="4544821" cy="1200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sz="2400"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sz="2400"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sz="2400"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sz="2400"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sz="24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9pPr>
            </a:lstStyle>
            <a:p>
              <a:pPr algn="ctr"/>
              <a:r>
                <a:rPr lang="en-US" sz="7200" b="1" dirty="0">
                  <a:solidFill>
                    <a:srgbClr val="002060"/>
                  </a:solidFill>
                </a:rPr>
                <a:t>THE  END</a:t>
              </a:r>
              <a:endParaRPr lang="zh-CN" altLang="en-US" sz="7200" b="1" dirty="0">
                <a:solidFill>
                  <a:srgbClr val="002060"/>
                </a:solidFill>
              </a:endParaRPr>
            </a:p>
          </p:txBody>
        </p:sp>
      </p:grpSp>
    </p:spTree>
    <p:extLst>
      <p:ext uri="{BB962C8B-B14F-4D97-AF65-F5344CB8AC3E}">
        <p14:creationId xmlns:p14="http://schemas.microsoft.com/office/powerpoint/2010/main" val="40307899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ou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飞机 1922"/>
          <p:cNvSpPr>
            <a:spLocks/>
          </p:cNvSpPr>
          <p:nvPr/>
        </p:nvSpPr>
        <p:spPr bwMode="auto">
          <a:xfrm rot="10800000">
            <a:off x="4950619" y="465535"/>
            <a:ext cx="377429" cy="108347"/>
          </a:xfrm>
          <a:custGeom>
            <a:avLst/>
            <a:gdLst>
              <a:gd name="T0" fmla="*/ 121889917 w 2040"/>
              <a:gd name="T1" fmla="*/ 6152532 h 1697"/>
              <a:gd name="T2" fmla="*/ 123776320 w 2040"/>
              <a:gd name="T3" fmla="*/ 3811771 h 1697"/>
              <a:gd name="T4" fmla="*/ 104363914 w 2040"/>
              <a:gd name="T5" fmla="*/ 5674198 h 1697"/>
              <a:gd name="T6" fmla="*/ 88663628 w 2040"/>
              <a:gd name="T7" fmla="*/ 5485810 h 1697"/>
              <a:gd name="T8" fmla="*/ 63409468 w 2040"/>
              <a:gd name="T9" fmla="*/ 5464018 h 1697"/>
              <a:gd name="T10" fmla="*/ 64748229 w 2040"/>
              <a:gd name="T11" fmla="*/ 4956741 h 1697"/>
              <a:gd name="T12" fmla="*/ 66391400 w 2040"/>
              <a:gd name="T13" fmla="*/ 4348076 h 1697"/>
              <a:gd name="T14" fmla="*/ 69494948 w 2040"/>
              <a:gd name="T15" fmla="*/ 3311730 h 1697"/>
              <a:gd name="T16" fmla="*/ 70590230 w 2040"/>
              <a:gd name="T17" fmla="*/ 3087077 h 1697"/>
              <a:gd name="T18" fmla="*/ 78683728 w 2040"/>
              <a:gd name="T19" fmla="*/ 2340676 h 1697"/>
              <a:gd name="T20" fmla="*/ 79535779 w 2040"/>
              <a:gd name="T21" fmla="*/ 1289943 h 1697"/>
              <a:gd name="T22" fmla="*/ 84951755 w 2040"/>
              <a:gd name="T23" fmla="*/ 318889 h 1697"/>
              <a:gd name="T24" fmla="*/ 89515679 w 2040"/>
              <a:gd name="T25" fmla="*/ 188388 h 1697"/>
              <a:gd name="T26" fmla="*/ 89394064 w 2040"/>
              <a:gd name="T27" fmla="*/ 57972 h 1697"/>
              <a:gd name="T28" fmla="*/ 83552062 w 2040"/>
              <a:gd name="T29" fmla="*/ 0 h 1697"/>
              <a:gd name="T30" fmla="*/ 77953540 w 2040"/>
              <a:gd name="T31" fmla="*/ 123180 h 1697"/>
              <a:gd name="T32" fmla="*/ 61583997 w 2040"/>
              <a:gd name="T33" fmla="*/ 1652247 h 1697"/>
              <a:gd name="T34" fmla="*/ 56350568 w 2040"/>
              <a:gd name="T35" fmla="*/ 2058051 h 1697"/>
              <a:gd name="T36" fmla="*/ 61340519 w 2040"/>
              <a:gd name="T37" fmla="*/ 2260996 h 1697"/>
              <a:gd name="T38" fmla="*/ 51238756 w 2040"/>
              <a:gd name="T39" fmla="*/ 3594354 h 1697"/>
              <a:gd name="T40" fmla="*/ 42293207 w 2040"/>
              <a:gd name="T41" fmla="*/ 3681355 h 1697"/>
              <a:gd name="T42" fmla="*/ 46187874 w 2040"/>
              <a:gd name="T43" fmla="*/ 4087159 h 1697"/>
              <a:gd name="T44" fmla="*/ 36816547 w 2040"/>
              <a:gd name="T45" fmla="*/ 5464018 h 1697"/>
              <a:gd name="T46" fmla="*/ 18742902 w 2040"/>
              <a:gd name="T47" fmla="*/ 5471339 h 1697"/>
              <a:gd name="T48" fmla="*/ 1277830 w 2040"/>
              <a:gd name="T49" fmla="*/ 5942351 h 1697"/>
              <a:gd name="T50" fmla="*/ 5233429 w 2040"/>
              <a:gd name="T51" fmla="*/ 6594516 h 1697"/>
              <a:gd name="T52" fmla="*/ 22333406 w 2040"/>
              <a:gd name="T53" fmla="*/ 6862669 h 1697"/>
              <a:gd name="T54" fmla="*/ 37303257 w 2040"/>
              <a:gd name="T55" fmla="*/ 6927877 h 1697"/>
              <a:gd name="T56" fmla="*/ 43936378 w 2040"/>
              <a:gd name="T57" fmla="*/ 8275791 h 1697"/>
              <a:gd name="T58" fmla="*/ 43936378 w 2040"/>
              <a:gd name="T59" fmla="*/ 8870069 h 1697"/>
              <a:gd name="T60" fmla="*/ 53368637 w 2040"/>
              <a:gd name="T61" fmla="*/ 9000485 h 1697"/>
              <a:gd name="T62" fmla="*/ 60610330 w 2040"/>
              <a:gd name="T63" fmla="*/ 10116511 h 1697"/>
              <a:gd name="T64" fmla="*/ 56715663 w 2040"/>
              <a:gd name="T65" fmla="*/ 10522316 h 1697"/>
              <a:gd name="T66" fmla="*/ 65539349 w 2040"/>
              <a:gd name="T67" fmla="*/ 10623703 h 1697"/>
              <a:gd name="T68" fmla="*/ 79353232 w 2040"/>
              <a:gd name="T69" fmla="*/ 12225299 h 1697"/>
              <a:gd name="T70" fmla="*/ 84890824 w 2040"/>
              <a:gd name="T71" fmla="*/ 12290507 h 1697"/>
              <a:gd name="T72" fmla="*/ 90793509 w 2040"/>
              <a:gd name="T73" fmla="*/ 12189034 h 1697"/>
              <a:gd name="T74" fmla="*/ 87750893 w 2040"/>
              <a:gd name="T75" fmla="*/ 12073090 h 1697"/>
              <a:gd name="T76" fmla="*/ 84099704 w 2040"/>
              <a:gd name="T77" fmla="*/ 11862910 h 1697"/>
              <a:gd name="T78" fmla="*/ 78562112 w 2040"/>
              <a:gd name="T79" fmla="*/ 10841120 h 1697"/>
              <a:gd name="T80" fmla="*/ 73328684 w 2040"/>
              <a:gd name="T81" fmla="*/ 9797622 h 1697"/>
              <a:gd name="T82" fmla="*/ 74606514 w 2040"/>
              <a:gd name="T83" fmla="*/ 9225137 h 1697"/>
              <a:gd name="T84" fmla="*/ 68338734 w 2040"/>
              <a:gd name="T85" fmla="*/ 8746804 h 1697"/>
              <a:gd name="T86" fmla="*/ 65904443 w 2040"/>
              <a:gd name="T87" fmla="*/ 7833722 h 1697"/>
              <a:gd name="T88" fmla="*/ 64261519 w 2040"/>
              <a:gd name="T89" fmla="*/ 7224973 h 1697"/>
              <a:gd name="T90" fmla="*/ 84769208 w 2040"/>
              <a:gd name="T91" fmla="*/ 6855433 h 1697"/>
              <a:gd name="T92" fmla="*/ 101382229 w 2040"/>
              <a:gd name="T93" fmla="*/ 6717781 h 1697"/>
              <a:gd name="T94" fmla="*/ 118968917 w 2040"/>
              <a:gd name="T95" fmla="*/ 8493208 h 169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040"/>
              <a:gd name="T145" fmla="*/ 0 h 1697"/>
              <a:gd name="T146" fmla="*/ 2040 w 2040"/>
              <a:gd name="T147" fmla="*/ 1697 h 169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040" h="1697">
                <a:moveTo>
                  <a:pt x="2039" y="1166"/>
                </a:moveTo>
                <a:cubicBezTo>
                  <a:pt x="1952" y="866"/>
                  <a:pt x="1952" y="866"/>
                  <a:pt x="1952" y="866"/>
                </a:cubicBezTo>
                <a:cubicBezTo>
                  <a:pt x="1984" y="862"/>
                  <a:pt x="2003" y="855"/>
                  <a:pt x="2003" y="849"/>
                </a:cubicBezTo>
                <a:cubicBezTo>
                  <a:pt x="2003" y="842"/>
                  <a:pt x="1984" y="836"/>
                  <a:pt x="1952" y="831"/>
                </a:cubicBezTo>
                <a:cubicBezTo>
                  <a:pt x="2039" y="532"/>
                  <a:pt x="2039" y="532"/>
                  <a:pt x="2039" y="532"/>
                </a:cubicBezTo>
                <a:cubicBezTo>
                  <a:pt x="2040" y="529"/>
                  <a:pt x="2038" y="526"/>
                  <a:pt x="2034" y="526"/>
                </a:cubicBezTo>
                <a:cubicBezTo>
                  <a:pt x="1954" y="526"/>
                  <a:pt x="1954" y="526"/>
                  <a:pt x="1954" y="526"/>
                </a:cubicBezTo>
                <a:cubicBezTo>
                  <a:pt x="1951" y="526"/>
                  <a:pt x="1946" y="528"/>
                  <a:pt x="1944" y="531"/>
                </a:cubicBezTo>
                <a:cubicBezTo>
                  <a:pt x="1715" y="783"/>
                  <a:pt x="1715" y="783"/>
                  <a:pt x="1715" y="783"/>
                </a:cubicBezTo>
                <a:cubicBezTo>
                  <a:pt x="1694" y="780"/>
                  <a:pt x="1674" y="776"/>
                  <a:pt x="1661" y="774"/>
                </a:cubicBezTo>
                <a:cubicBezTo>
                  <a:pt x="1635" y="770"/>
                  <a:pt x="1593" y="764"/>
                  <a:pt x="1567" y="762"/>
                </a:cubicBezTo>
                <a:cubicBezTo>
                  <a:pt x="1542" y="760"/>
                  <a:pt x="1492" y="757"/>
                  <a:pt x="1457" y="757"/>
                </a:cubicBezTo>
                <a:cubicBezTo>
                  <a:pt x="1382" y="755"/>
                  <a:pt x="1382" y="755"/>
                  <a:pt x="1382" y="755"/>
                </a:cubicBezTo>
                <a:cubicBezTo>
                  <a:pt x="1346" y="754"/>
                  <a:pt x="1289" y="753"/>
                  <a:pt x="1254" y="753"/>
                </a:cubicBezTo>
                <a:cubicBezTo>
                  <a:pt x="1042" y="754"/>
                  <a:pt x="1042" y="754"/>
                  <a:pt x="1042" y="754"/>
                </a:cubicBezTo>
                <a:cubicBezTo>
                  <a:pt x="1057" y="706"/>
                  <a:pt x="1057" y="706"/>
                  <a:pt x="1057" y="706"/>
                </a:cubicBezTo>
                <a:cubicBezTo>
                  <a:pt x="1129" y="683"/>
                  <a:pt x="1129" y="683"/>
                  <a:pt x="1129" y="683"/>
                </a:cubicBezTo>
                <a:cubicBezTo>
                  <a:pt x="1064" y="684"/>
                  <a:pt x="1064" y="684"/>
                  <a:pt x="1064" y="684"/>
                </a:cubicBezTo>
                <a:cubicBezTo>
                  <a:pt x="1084" y="621"/>
                  <a:pt x="1084" y="621"/>
                  <a:pt x="1084" y="621"/>
                </a:cubicBezTo>
                <a:cubicBezTo>
                  <a:pt x="1154" y="599"/>
                  <a:pt x="1154" y="599"/>
                  <a:pt x="1154" y="599"/>
                </a:cubicBezTo>
                <a:cubicBezTo>
                  <a:pt x="1091" y="600"/>
                  <a:pt x="1091" y="600"/>
                  <a:pt x="1091" y="600"/>
                </a:cubicBezTo>
                <a:cubicBezTo>
                  <a:pt x="1126" y="489"/>
                  <a:pt x="1126" y="489"/>
                  <a:pt x="1126" y="489"/>
                </a:cubicBezTo>
                <a:cubicBezTo>
                  <a:pt x="1128" y="482"/>
                  <a:pt x="1133" y="472"/>
                  <a:pt x="1136" y="466"/>
                </a:cubicBezTo>
                <a:cubicBezTo>
                  <a:pt x="1142" y="457"/>
                  <a:pt x="1142" y="457"/>
                  <a:pt x="1142" y="457"/>
                </a:cubicBezTo>
                <a:cubicBezTo>
                  <a:pt x="1225" y="431"/>
                  <a:pt x="1225" y="431"/>
                  <a:pt x="1225" y="431"/>
                </a:cubicBezTo>
                <a:cubicBezTo>
                  <a:pt x="1157" y="432"/>
                  <a:pt x="1157" y="432"/>
                  <a:pt x="1157" y="432"/>
                </a:cubicBezTo>
                <a:cubicBezTo>
                  <a:pt x="1160" y="426"/>
                  <a:pt x="1160" y="426"/>
                  <a:pt x="1160" y="426"/>
                </a:cubicBezTo>
                <a:cubicBezTo>
                  <a:pt x="1163" y="420"/>
                  <a:pt x="1169" y="410"/>
                  <a:pt x="1173" y="404"/>
                </a:cubicBezTo>
                <a:cubicBezTo>
                  <a:pt x="1205" y="351"/>
                  <a:pt x="1205" y="351"/>
                  <a:pt x="1205" y="351"/>
                </a:cubicBezTo>
                <a:cubicBezTo>
                  <a:pt x="1293" y="323"/>
                  <a:pt x="1293" y="323"/>
                  <a:pt x="1293" y="323"/>
                </a:cubicBezTo>
                <a:cubicBezTo>
                  <a:pt x="1220" y="324"/>
                  <a:pt x="1220" y="324"/>
                  <a:pt x="1220" y="324"/>
                </a:cubicBezTo>
                <a:cubicBezTo>
                  <a:pt x="1294" y="200"/>
                  <a:pt x="1294" y="200"/>
                  <a:pt x="1294" y="200"/>
                </a:cubicBezTo>
                <a:cubicBezTo>
                  <a:pt x="1298" y="194"/>
                  <a:pt x="1304" y="184"/>
                  <a:pt x="1307" y="178"/>
                </a:cubicBezTo>
                <a:cubicBezTo>
                  <a:pt x="1370" y="80"/>
                  <a:pt x="1370" y="80"/>
                  <a:pt x="1370" y="80"/>
                </a:cubicBezTo>
                <a:cubicBezTo>
                  <a:pt x="1374" y="74"/>
                  <a:pt x="1381" y="65"/>
                  <a:pt x="1385" y="59"/>
                </a:cubicBezTo>
                <a:cubicBezTo>
                  <a:pt x="1396" y="44"/>
                  <a:pt x="1396" y="44"/>
                  <a:pt x="1396" y="44"/>
                </a:cubicBezTo>
                <a:cubicBezTo>
                  <a:pt x="1400" y="39"/>
                  <a:pt x="1409" y="33"/>
                  <a:pt x="1416" y="33"/>
                </a:cubicBezTo>
                <a:cubicBezTo>
                  <a:pt x="1445" y="30"/>
                  <a:pt x="1445" y="30"/>
                  <a:pt x="1445" y="30"/>
                </a:cubicBezTo>
                <a:cubicBezTo>
                  <a:pt x="1452" y="30"/>
                  <a:pt x="1464" y="28"/>
                  <a:pt x="1471" y="26"/>
                </a:cubicBezTo>
                <a:cubicBezTo>
                  <a:pt x="1495" y="20"/>
                  <a:pt x="1495" y="20"/>
                  <a:pt x="1495" y="20"/>
                </a:cubicBezTo>
                <a:cubicBezTo>
                  <a:pt x="1502" y="18"/>
                  <a:pt x="1502" y="16"/>
                  <a:pt x="1495" y="14"/>
                </a:cubicBezTo>
                <a:cubicBezTo>
                  <a:pt x="1469" y="8"/>
                  <a:pt x="1469" y="8"/>
                  <a:pt x="1469" y="8"/>
                </a:cubicBezTo>
                <a:cubicBezTo>
                  <a:pt x="1462" y="7"/>
                  <a:pt x="1451" y="5"/>
                  <a:pt x="1444" y="4"/>
                </a:cubicBezTo>
                <a:cubicBezTo>
                  <a:pt x="1399" y="0"/>
                  <a:pt x="1399" y="0"/>
                  <a:pt x="1399" y="0"/>
                </a:cubicBezTo>
                <a:cubicBezTo>
                  <a:pt x="1392" y="0"/>
                  <a:pt x="1380" y="0"/>
                  <a:pt x="1373" y="0"/>
                </a:cubicBezTo>
                <a:cubicBezTo>
                  <a:pt x="1332" y="4"/>
                  <a:pt x="1332" y="4"/>
                  <a:pt x="1332" y="4"/>
                </a:cubicBezTo>
                <a:cubicBezTo>
                  <a:pt x="1325" y="5"/>
                  <a:pt x="1314" y="7"/>
                  <a:pt x="1307" y="9"/>
                </a:cubicBezTo>
                <a:cubicBezTo>
                  <a:pt x="1281" y="17"/>
                  <a:pt x="1281" y="17"/>
                  <a:pt x="1281" y="17"/>
                </a:cubicBezTo>
                <a:cubicBezTo>
                  <a:pt x="1274" y="19"/>
                  <a:pt x="1265" y="25"/>
                  <a:pt x="1260" y="30"/>
                </a:cubicBezTo>
                <a:cubicBezTo>
                  <a:pt x="1071" y="241"/>
                  <a:pt x="1071" y="241"/>
                  <a:pt x="1071" y="241"/>
                </a:cubicBezTo>
                <a:cubicBezTo>
                  <a:pt x="1056" y="233"/>
                  <a:pt x="1035" y="228"/>
                  <a:pt x="1012" y="228"/>
                </a:cubicBezTo>
                <a:cubicBezTo>
                  <a:pt x="951" y="228"/>
                  <a:pt x="951" y="228"/>
                  <a:pt x="951" y="228"/>
                </a:cubicBezTo>
                <a:cubicBezTo>
                  <a:pt x="937" y="228"/>
                  <a:pt x="926" y="240"/>
                  <a:pt x="926" y="254"/>
                </a:cubicBezTo>
                <a:cubicBezTo>
                  <a:pt x="926" y="284"/>
                  <a:pt x="926" y="284"/>
                  <a:pt x="926" y="284"/>
                </a:cubicBezTo>
                <a:cubicBezTo>
                  <a:pt x="926" y="299"/>
                  <a:pt x="937" y="310"/>
                  <a:pt x="951" y="310"/>
                </a:cubicBezTo>
                <a:cubicBezTo>
                  <a:pt x="989" y="310"/>
                  <a:pt x="989" y="310"/>
                  <a:pt x="989" y="310"/>
                </a:cubicBezTo>
                <a:cubicBezTo>
                  <a:pt x="995" y="311"/>
                  <a:pt x="1002" y="311"/>
                  <a:pt x="1008" y="312"/>
                </a:cubicBezTo>
                <a:cubicBezTo>
                  <a:pt x="897" y="435"/>
                  <a:pt x="897" y="435"/>
                  <a:pt x="897" y="435"/>
                </a:cubicBezTo>
                <a:cubicBezTo>
                  <a:pt x="893" y="441"/>
                  <a:pt x="885" y="449"/>
                  <a:pt x="880" y="454"/>
                </a:cubicBezTo>
                <a:cubicBezTo>
                  <a:pt x="842" y="496"/>
                  <a:pt x="842" y="496"/>
                  <a:pt x="842" y="496"/>
                </a:cubicBezTo>
                <a:cubicBezTo>
                  <a:pt x="827" y="488"/>
                  <a:pt x="805" y="483"/>
                  <a:pt x="782" y="483"/>
                </a:cubicBezTo>
                <a:cubicBezTo>
                  <a:pt x="721" y="483"/>
                  <a:pt x="721" y="483"/>
                  <a:pt x="721" y="483"/>
                </a:cubicBezTo>
                <a:cubicBezTo>
                  <a:pt x="707" y="483"/>
                  <a:pt x="695" y="494"/>
                  <a:pt x="695" y="508"/>
                </a:cubicBezTo>
                <a:cubicBezTo>
                  <a:pt x="695" y="539"/>
                  <a:pt x="695" y="539"/>
                  <a:pt x="695" y="539"/>
                </a:cubicBezTo>
                <a:cubicBezTo>
                  <a:pt x="695" y="553"/>
                  <a:pt x="707" y="564"/>
                  <a:pt x="721" y="564"/>
                </a:cubicBezTo>
                <a:cubicBezTo>
                  <a:pt x="759" y="564"/>
                  <a:pt x="759" y="564"/>
                  <a:pt x="759" y="564"/>
                </a:cubicBezTo>
                <a:cubicBezTo>
                  <a:pt x="765" y="565"/>
                  <a:pt x="771" y="566"/>
                  <a:pt x="777" y="566"/>
                </a:cubicBezTo>
                <a:cubicBezTo>
                  <a:pt x="616" y="741"/>
                  <a:pt x="616" y="741"/>
                  <a:pt x="616" y="741"/>
                </a:cubicBezTo>
                <a:cubicBezTo>
                  <a:pt x="613" y="744"/>
                  <a:pt x="608" y="749"/>
                  <a:pt x="605" y="754"/>
                </a:cubicBezTo>
                <a:cubicBezTo>
                  <a:pt x="490" y="753"/>
                  <a:pt x="490" y="753"/>
                  <a:pt x="490" y="753"/>
                </a:cubicBezTo>
                <a:cubicBezTo>
                  <a:pt x="455" y="753"/>
                  <a:pt x="398" y="754"/>
                  <a:pt x="362" y="754"/>
                </a:cubicBezTo>
                <a:cubicBezTo>
                  <a:pt x="308" y="755"/>
                  <a:pt x="308" y="755"/>
                  <a:pt x="308" y="755"/>
                </a:cubicBezTo>
                <a:cubicBezTo>
                  <a:pt x="273" y="756"/>
                  <a:pt x="221" y="760"/>
                  <a:pt x="193" y="765"/>
                </a:cubicBezTo>
                <a:cubicBezTo>
                  <a:pt x="165" y="770"/>
                  <a:pt x="118" y="782"/>
                  <a:pt x="90" y="791"/>
                </a:cubicBezTo>
                <a:cubicBezTo>
                  <a:pt x="61" y="800"/>
                  <a:pt x="30" y="813"/>
                  <a:pt x="21" y="820"/>
                </a:cubicBezTo>
                <a:cubicBezTo>
                  <a:pt x="12" y="826"/>
                  <a:pt x="3" y="838"/>
                  <a:pt x="2" y="846"/>
                </a:cubicBezTo>
                <a:cubicBezTo>
                  <a:pt x="0" y="854"/>
                  <a:pt x="8" y="868"/>
                  <a:pt x="18" y="877"/>
                </a:cubicBezTo>
                <a:cubicBezTo>
                  <a:pt x="29" y="886"/>
                  <a:pt x="60" y="901"/>
                  <a:pt x="86" y="910"/>
                </a:cubicBezTo>
                <a:cubicBezTo>
                  <a:pt x="113" y="919"/>
                  <a:pt x="159" y="930"/>
                  <a:pt x="187" y="935"/>
                </a:cubicBezTo>
                <a:cubicBezTo>
                  <a:pt x="216" y="940"/>
                  <a:pt x="268" y="944"/>
                  <a:pt x="303" y="945"/>
                </a:cubicBezTo>
                <a:cubicBezTo>
                  <a:pt x="367" y="947"/>
                  <a:pt x="367" y="947"/>
                  <a:pt x="367" y="947"/>
                </a:cubicBezTo>
                <a:cubicBezTo>
                  <a:pt x="402" y="948"/>
                  <a:pt x="460" y="948"/>
                  <a:pt x="495" y="949"/>
                </a:cubicBezTo>
                <a:cubicBezTo>
                  <a:pt x="606" y="949"/>
                  <a:pt x="606" y="949"/>
                  <a:pt x="606" y="949"/>
                </a:cubicBezTo>
                <a:cubicBezTo>
                  <a:pt x="609" y="951"/>
                  <a:pt x="611" y="954"/>
                  <a:pt x="613" y="956"/>
                </a:cubicBezTo>
                <a:cubicBezTo>
                  <a:pt x="783" y="1140"/>
                  <a:pt x="783" y="1140"/>
                  <a:pt x="783" y="1140"/>
                </a:cubicBezTo>
                <a:cubicBezTo>
                  <a:pt x="775" y="1140"/>
                  <a:pt x="768" y="1141"/>
                  <a:pt x="761" y="1142"/>
                </a:cubicBezTo>
                <a:cubicBezTo>
                  <a:pt x="722" y="1142"/>
                  <a:pt x="722" y="1142"/>
                  <a:pt x="722" y="1142"/>
                </a:cubicBezTo>
                <a:cubicBezTo>
                  <a:pt x="708" y="1142"/>
                  <a:pt x="697" y="1154"/>
                  <a:pt x="697" y="1168"/>
                </a:cubicBezTo>
                <a:cubicBezTo>
                  <a:pt x="697" y="1198"/>
                  <a:pt x="697" y="1198"/>
                  <a:pt x="697" y="1198"/>
                </a:cubicBezTo>
                <a:cubicBezTo>
                  <a:pt x="697" y="1212"/>
                  <a:pt x="708" y="1224"/>
                  <a:pt x="722" y="1224"/>
                </a:cubicBezTo>
                <a:cubicBezTo>
                  <a:pt x="783" y="1224"/>
                  <a:pt x="783" y="1224"/>
                  <a:pt x="783" y="1224"/>
                </a:cubicBezTo>
                <a:cubicBezTo>
                  <a:pt x="809" y="1224"/>
                  <a:pt x="831" y="1218"/>
                  <a:pt x="847" y="1209"/>
                </a:cubicBezTo>
                <a:cubicBezTo>
                  <a:pt x="877" y="1242"/>
                  <a:pt x="877" y="1242"/>
                  <a:pt x="877" y="1242"/>
                </a:cubicBezTo>
                <a:cubicBezTo>
                  <a:pt x="882" y="1247"/>
                  <a:pt x="889" y="1256"/>
                  <a:pt x="894" y="1261"/>
                </a:cubicBezTo>
                <a:cubicBezTo>
                  <a:pt x="1014" y="1395"/>
                  <a:pt x="1014" y="1395"/>
                  <a:pt x="1014" y="1395"/>
                </a:cubicBezTo>
                <a:cubicBezTo>
                  <a:pt x="1008" y="1395"/>
                  <a:pt x="1002" y="1396"/>
                  <a:pt x="996" y="1396"/>
                </a:cubicBezTo>
                <a:cubicBezTo>
                  <a:pt x="958" y="1396"/>
                  <a:pt x="958" y="1396"/>
                  <a:pt x="958" y="1396"/>
                </a:cubicBezTo>
                <a:cubicBezTo>
                  <a:pt x="943" y="1396"/>
                  <a:pt x="932" y="1408"/>
                  <a:pt x="932" y="1422"/>
                </a:cubicBezTo>
                <a:cubicBezTo>
                  <a:pt x="932" y="1452"/>
                  <a:pt x="932" y="1452"/>
                  <a:pt x="932" y="1452"/>
                </a:cubicBezTo>
                <a:cubicBezTo>
                  <a:pt x="932" y="1467"/>
                  <a:pt x="943" y="1478"/>
                  <a:pt x="958" y="1478"/>
                </a:cubicBezTo>
                <a:cubicBezTo>
                  <a:pt x="1018" y="1478"/>
                  <a:pt x="1018" y="1478"/>
                  <a:pt x="1018" y="1478"/>
                </a:cubicBezTo>
                <a:cubicBezTo>
                  <a:pt x="1041" y="1478"/>
                  <a:pt x="1062" y="1473"/>
                  <a:pt x="1077" y="1466"/>
                </a:cubicBezTo>
                <a:cubicBezTo>
                  <a:pt x="1257" y="1666"/>
                  <a:pt x="1257" y="1666"/>
                  <a:pt x="1257" y="1666"/>
                </a:cubicBezTo>
                <a:cubicBezTo>
                  <a:pt x="1262" y="1672"/>
                  <a:pt x="1271" y="1678"/>
                  <a:pt x="1278" y="1680"/>
                </a:cubicBezTo>
                <a:cubicBezTo>
                  <a:pt x="1304" y="1687"/>
                  <a:pt x="1304" y="1687"/>
                  <a:pt x="1304" y="1687"/>
                </a:cubicBezTo>
                <a:cubicBezTo>
                  <a:pt x="1311" y="1689"/>
                  <a:pt x="1322" y="1691"/>
                  <a:pt x="1329" y="1692"/>
                </a:cubicBezTo>
                <a:cubicBezTo>
                  <a:pt x="1370" y="1696"/>
                  <a:pt x="1370" y="1696"/>
                  <a:pt x="1370" y="1696"/>
                </a:cubicBezTo>
                <a:cubicBezTo>
                  <a:pt x="1377" y="1697"/>
                  <a:pt x="1388" y="1697"/>
                  <a:pt x="1395" y="1696"/>
                </a:cubicBezTo>
                <a:cubicBezTo>
                  <a:pt x="1440" y="1692"/>
                  <a:pt x="1440" y="1692"/>
                  <a:pt x="1440" y="1692"/>
                </a:cubicBezTo>
                <a:cubicBezTo>
                  <a:pt x="1447" y="1691"/>
                  <a:pt x="1459" y="1690"/>
                  <a:pt x="1466" y="1688"/>
                </a:cubicBezTo>
                <a:cubicBezTo>
                  <a:pt x="1492" y="1682"/>
                  <a:pt x="1492" y="1682"/>
                  <a:pt x="1492" y="1682"/>
                </a:cubicBezTo>
                <a:cubicBezTo>
                  <a:pt x="1499" y="1681"/>
                  <a:pt x="1499" y="1678"/>
                  <a:pt x="1492" y="1676"/>
                </a:cubicBezTo>
                <a:cubicBezTo>
                  <a:pt x="1467" y="1670"/>
                  <a:pt x="1467" y="1670"/>
                  <a:pt x="1467" y="1670"/>
                </a:cubicBezTo>
                <a:cubicBezTo>
                  <a:pt x="1460" y="1669"/>
                  <a:pt x="1449" y="1667"/>
                  <a:pt x="1442" y="1666"/>
                </a:cubicBezTo>
                <a:cubicBezTo>
                  <a:pt x="1413" y="1664"/>
                  <a:pt x="1413" y="1664"/>
                  <a:pt x="1413" y="1664"/>
                </a:cubicBezTo>
                <a:cubicBezTo>
                  <a:pt x="1406" y="1663"/>
                  <a:pt x="1397" y="1658"/>
                  <a:pt x="1393" y="1652"/>
                </a:cubicBezTo>
                <a:cubicBezTo>
                  <a:pt x="1382" y="1637"/>
                  <a:pt x="1382" y="1637"/>
                  <a:pt x="1382" y="1637"/>
                </a:cubicBezTo>
                <a:cubicBezTo>
                  <a:pt x="1378" y="1632"/>
                  <a:pt x="1371" y="1622"/>
                  <a:pt x="1367" y="1616"/>
                </a:cubicBezTo>
                <a:cubicBezTo>
                  <a:pt x="1304" y="1518"/>
                  <a:pt x="1304" y="1518"/>
                  <a:pt x="1304" y="1518"/>
                </a:cubicBezTo>
                <a:cubicBezTo>
                  <a:pt x="1300" y="1512"/>
                  <a:pt x="1294" y="1502"/>
                  <a:pt x="1291" y="1496"/>
                </a:cubicBezTo>
                <a:cubicBezTo>
                  <a:pt x="1221" y="1379"/>
                  <a:pt x="1221" y="1379"/>
                  <a:pt x="1221" y="1379"/>
                </a:cubicBezTo>
                <a:cubicBezTo>
                  <a:pt x="1295" y="1380"/>
                  <a:pt x="1295" y="1380"/>
                  <a:pt x="1295" y="1380"/>
                </a:cubicBezTo>
                <a:cubicBezTo>
                  <a:pt x="1205" y="1352"/>
                  <a:pt x="1205" y="1352"/>
                  <a:pt x="1205" y="1352"/>
                </a:cubicBezTo>
                <a:cubicBezTo>
                  <a:pt x="1169" y="1292"/>
                  <a:pt x="1169" y="1292"/>
                  <a:pt x="1169" y="1292"/>
                </a:cubicBezTo>
                <a:cubicBezTo>
                  <a:pt x="1166" y="1287"/>
                  <a:pt x="1161" y="1278"/>
                  <a:pt x="1157" y="1272"/>
                </a:cubicBezTo>
                <a:cubicBezTo>
                  <a:pt x="1226" y="1273"/>
                  <a:pt x="1226" y="1273"/>
                  <a:pt x="1226" y="1273"/>
                </a:cubicBezTo>
                <a:cubicBezTo>
                  <a:pt x="1143" y="1246"/>
                  <a:pt x="1143" y="1246"/>
                  <a:pt x="1143" y="1246"/>
                </a:cubicBezTo>
                <a:cubicBezTo>
                  <a:pt x="1133" y="1230"/>
                  <a:pt x="1133" y="1230"/>
                  <a:pt x="1133" y="1230"/>
                </a:cubicBezTo>
                <a:cubicBezTo>
                  <a:pt x="1130" y="1224"/>
                  <a:pt x="1125" y="1214"/>
                  <a:pt x="1123" y="1207"/>
                </a:cubicBezTo>
                <a:cubicBezTo>
                  <a:pt x="1090" y="1103"/>
                  <a:pt x="1090" y="1103"/>
                  <a:pt x="1090" y="1103"/>
                </a:cubicBezTo>
                <a:cubicBezTo>
                  <a:pt x="1156" y="1104"/>
                  <a:pt x="1156" y="1104"/>
                  <a:pt x="1156" y="1104"/>
                </a:cubicBezTo>
                <a:cubicBezTo>
                  <a:pt x="1083" y="1081"/>
                  <a:pt x="1083" y="1081"/>
                  <a:pt x="1083" y="1081"/>
                </a:cubicBezTo>
                <a:cubicBezTo>
                  <a:pt x="1063" y="1019"/>
                  <a:pt x="1063" y="1019"/>
                  <a:pt x="1063" y="1019"/>
                </a:cubicBezTo>
                <a:cubicBezTo>
                  <a:pt x="1130" y="1020"/>
                  <a:pt x="1130" y="1020"/>
                  <a:pt x="1130" y="1020"/>
                </a:cubicBezTo>
                <a:cubicBezTo>
                  <a:pt x="1056" y="997"/>
                  <a:pt x="1056" y="997"/>
                  <a:pt x="1056" y="997"/>
                </a:cubicBezTo>
                <a:cubicBezTo>
                  <a:pt x="1040" y="948"/>
                  <a:pt x="1040" y="948"/>
                  <a:pt x="1040" y="948"/>
                </a:cubicBezTo>
                <a:cubicBezTo>
                  <a:pt x="1265" y="948"/>
                  <a:pt x="1265" y="948"/>
                  <a:pt x="1265" y="948"/>
                </a:cubicBezTo>
                <a:cubicBezTo>
                  <a:pt x="1300" y="948"/>
                  <a:pt x="1358" y="947"/>
                  <a:pt x="1393" y="946"/>
                </a:cubicBezTo>
                <a:cubicBezTo>
                  <a:pt x="1463" y="944"/>
                  <a:pt x="1463" y="944"/>
                  <a:pt x="1463" y="944"/>
                </a:cubicBezTo>
                <a:cubicBezTo>
                  <a:pt x="1498" y="943"/>
                  <a:pt x="1548" y="941"/>
                  <a:pt x="1574" y="939"/>
                </a:cubicBezTo>
                <a:cubicBezTo>
                  <a:pt x="1599" y="937"/>
                  <a:pt x="1641" y="932"/>
                  <a:pt x="1666" y="927"/>
                </a:cubicBezTo>
                <a:cubicBezTo>
                  <a:pt x="1679" y="924"/>
                  <a:pt x="1698" y="921"/>
                  <a:pt x="1718" y="917"/>
                </a:cubicBezTo>
                <a:cubicBezTo>
                  <a:pt x="1944" y="1167"/>
                  <a:pt x="1944" y="1167"/>
                  <a:pt x="1944" y="1167"/>
                </a:cubicBezTo>
                <a:cubicBezTo>
                  <a:pt x="1947" y="1170"/>
                  <a:pt x="1951" y="1172"/>
                  <a:pt x="1955" y="1172"/>
                </a:cubicBezTo>
                <a:cubicBezTo>
                  <a:pt x="2035" y="1172"/>
                  <a:pt x="2035" y="1172"/>
                  <a:pt x="2035" y="1172"/>
                </a:cubicBezTo>
                <a:cubicBezTo>
                  <a:pt x="2038" y="1172"/>
                  <a:pt x="2040" y="1169"/>
                  <a:pt x="2039" y="1166"/>
                </a:cubicBezTo>
                <a:close/>
              </a:path>
            </a:pathLst>
          </a:custGeom>
          <a:noFill/>
          <a:ln w="38100" cap="flat" cmpd="sng">
            <a:solidFill>
              <a:srgbClr val="FFFFFF"/>
            </a:solidFill>
            <a:round/>
            <a:headEnd/>
            <a:tailEnd type="oval" w="med" len="sm"/>
          </a:ln>
          <a:extLst>
            <a:ext uri="{909E8E84-426E-40DD-AFC4-6F175D3DCCD1}">
              <a14:hiddenFill xmlns:a14="http://schemas.microsoft.com/office/drawing/2010/main">
                <a:solidFill>
                  <a:srgbClr val="FFFFFF"/>
                </a:solidFill>
              </a14:hiddenFill>
            </a:ext>
          </a:extLst>
        </p:spPr>
        <p:txBody>
          <a:bodyPr anchor="ctr"/>
          <a:lstStyle/>
          <a:p>
            <a:endParaRPr lang="zh-CN" altLang="en-US" sz="1800"/>
          </a:p>
        </p:txBody>
      </p:sp>
      <p:sp>
        <p:nvSpPr>
          <p:cNvPr id="12" name="矩形 11"/>
          <p:cNvSpPr/>
          <p:nvPr/>
        </p:nvSpPr>
        <p:spPr>
          <a:xfrm>
            <a:off x="323528" y="312272"/>
            <a:ext cx="3251211" cy="523220"/>
          </a:xfrm>
          <a:prstGeom prst="rect">
            <a:avLst/>
          </a:prstGeom>
        </p:spPr>
        <p:txBody>
          <a:bodyPr wrap="none">
            <a:spAutoFit/>
          </a:bodyPr>
          <a:lstStyle/>
          <a:p>
            <a:r>
              <a:rPr lang="en-US" altLang="zh-CN" sz="2800" b="1" dirty="0">
                <a:solidFill>
                  <a:schemeClr val="accent2"/>
                </a:solidFill>
                <a:effectLst>
                  <a:outerShdw blurRad="38100" dist="38100" dir="2700000" algn="tl">
                    <a:srgbClr val="000000">
                      <a:alpha val="43137"/>
                    </a:srgbClr>
                  </a:outerShdw>
                </a:effectLst>
                <a:latin typeface="+mj-ea"/>
                <a:ea typeface="+mj-ea"/>
              </a:rPr>
              <a:t>2</a:t>
            </a:r>
            <a:r>
              <a:rPr lang="zh-CN" altLang="en-US" sz="2800" b="1" dirty="0">
                <a:solidFill>
                  <a:schemeClr val="accent2"/>
                </a:solidFill>
                <a:effectLst>
                  <a:outerShdw blurRad="38100" dist="38100" dir="2700000" algn="tl">
                    <a:srgbClr val="000000">
                      <a:alpha val="43137"/>
                    </a:srgbClr>
                  </a:outerShdw>
                </a:effectLst>
                <a:latin typeface="+mj-ea"/>
                <a:ea typeface="+mj-ea"/>
              </a:rPr>
              <a:t>、戴维南定理证明</a:t>
            </a:r>
          </a:p>
        </p:txBody>
      </p:sp>
      <p:sp>
        <p:nvSpPr>
          <p:cNvPr id="8" name="文本框 7"/>
          <p:cNvSpPr txBox="1"/>
          <p:nvPr/>
        </p:nvSpPr>
        <p:spPr>
          <a:xfrm>
            <a:off x="594435" y="876053"/>
            <a:ext cx="2709396" cy="523220"/>
          </a:xfrm>
          <a:prstGeom prst="rect">
            <a:avLst/>
          </a:prstGeom>
          <a:noFill/>
        </p:spPr>
        <p:txBody>
          <a:bodyPr wrap="none" rtlCol="0">
            <a:spAutoFit/>
          </a:bodyPr>
          <a:lstStyle/>
          <a:p>
            <a:r>
              <a:rPr lang="zh-CN" altLang="en-US" sz="2800" b="1" dirty="0">
                <a:solidFill>
                  <a:srgbClr val="FF0000"/>
                </a:solidFill>
                <a:latin typeface="+mn-ea"/>
                <a:ea typeface="+mn-ea"/>
              </a:rPr>
              <a:t>定理证明目标：</a:t>
            </a:r>
            <a:endParaRPr lang="en-US" altLang="zh-CN" sz="2800" b="1" dirty="0">
              <a:solidFill>
                <a:srgbClr val="000000"/>
              </a:solidFill>
              <a:latin typeface="+mn-ea"/>
              <a:ea typeface="+mn-ea"/>
            </a:endParaRPr>
          </a:p>
        </p:txBody>
      </p:sp>
      <p:grpSp>
        <p:nvGrpSpPr>
          <p:cNvPr id="70" name="组合 69"/>
          <p:cNvGrpSpPr/>
          <p:nvPr/>
        </p:nvGrpSpPr>
        <p:grpSpPr>
          <a:xfrm>
            <a:off x="1100953" y="1881859"/>
            <a:ext cx="1774357" cy="1731220"/>
            <a:chOff x="1130909" y="873253"/>
            <a:chExt cx="1774357" cy="1731220"/>
          </a:xfrm>
        </p:grpSpPr>
        <p:sp>
          <p:nvSpPr>
            <p:cNvPr id="71" name="Line 6"/>
            <p:cNvSpPr>
              <a:spLocks noChangeShapeType="1"/>
            </p:cNvSpPr>
            <p:nvPr/>
          </p:nvSpPr>
          <p:spPr bwMode="auto">
            <a:xfrm>
              <a:off x="1909875" y="2388963"/>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72" name="Line 7"/>
            <p:cNvSpPr>
              <a:spLocks noChangeShapeType="1"/>
            </p:cNvSpPr>
            <p:nvPr/>
          </p:nvSpPr>
          <p:spPr bwMode="auto">
            <a:xfrm>
              <a:off x="1895287" y="1261399"/>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73" name="Line 10"/>
            <p:cNvSpPr>
              <a:spLocks noChangeShapeType="1"/>
            </p:cNvSpPr>
            <p:nvPr/>
          </p:nvSpPr>
          <p:spPr bwMode="auto">
            <a:xfrm>
              <a:off x="2180225" y="1261399"/>
              <a:ext cx="156557" cy="0"/>
            </a:xfrm>
            <a:prstGeom prst="line">
              <a:avLst/>
            </a:prstGeom>
            <a:noFill/>
            <a:ln w="38100">
              <a:solidFill>
                <a:schemeClr val="tx1"/>
              </a:solidFill>
              <a:round/>
              <a:headEnd/>
              <a:tailEnd type="triangle" w="med" len="me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74" name="Text Box 11"/>
            <p:cNvSpPr txBox="1">
              <a:spLocks noChangeArrowheads="1"/>
            </p:cNvSpPr>
            <p:nvPr/>
          </p:nvSpPr>
          <p:spPr bwMode="auto">
            <a:xfrm>
              <a:off x="2013878" y="873253"/>
              <a:ext cx="334383" cy="283327"/>
            </a:xfrm>
            <a:prstGeom prst="rect">
              <a:avLst/>
            </a:prstGeom>
            <a:noFill/>
            <a:ln w="38100">
              <a:noFill/>
              <a:miter lim="800000"/>
              <a:headEnd/>
              <a:tailEnd/>
            </a:ln>
          </p:spPr>
          <p:txBody>
            <a:bodyPr wrap="square">
              <a:spAutoFit/>
            </a:bodyPr>
            <a:lstStyle/>
            <a:p>
              <a:pPr>
                <a:spcBef>
                  <a:spcPct val="50000"/>
                </a:spcBef>
                <a:defRPr/>
              </a:pPr>
              <a:r>
                <a:rPr lang="en-US" altLang="zh-CN" b="1" i="1" dirty="0" err="1"/>
                <a:t>i</a:t>
              </a:r>
              <a:endParaRPr lang="en-US" altLang="zh-CN" b="1" dirty="0">
                <a:effectLst>
                  <a:outerShdw blurRad="38100" dist="38100" dir="2700000" algn="tl">
                    <a:srgbClr val="000000">
                      <a:alpha val="43137"/>
                    </a:srgbClr>
                  </a:outerShdw>
                </a:effectLst>
              </a:endParaRPr>
            </a:p>
          </p:txBody>
        </p:sp>
        <p:sp>
          <p:nvSpPr>
            <p:cNvPr id="75" name="Text Box 12"/>
            <p:cNvSpPr txBox="1">
              <a:spLocks noChangeArrowheads="1"/>
            </p:cNvSpPr>
            <p:nvPr/>
          </p:nvSpPr>
          <p:spPr bwMode="auto">
            <a:xfrm>
              <a:off x="2344758" y="1574940"/>
              <a:ext cx="522944" cy="283328"/>
            </a:xfrm>
            <a:prstGeom prst="rect">
              <a:avLst/>
            </a:prstGeom>
            <a:noFill/>
            <a:ln w="38100">
              <a:noFill/>
              <a:miter lim="800000"/>
              <a:headEnd/>
              <a:tailEnd/>
            </a:ln>
          </p:spPr>
          <p:txBody>
            <a:bodyPr>
              <a:spAutoFit/>
            </a:bodyPr>
            <a:lstStyle/>
            <a:p>
              <a:pPr>
                <a:spcBef>
                  <a:spcPct val="50000"/>
                </a:spcBef>
                <a:defRPr/>
              </a:pPr>
              <a:r>
                <a:rPr lang="en-US" altLang="zh-CN" b="1" i="1" dirty="0">
                  <a:effectLst>
                    <a:outerShdw blurRad="38100" dist="38100" dir="2700000" algn="tl">
                      <a:srgbClr val="000000">
                        <a:alpha val="43137"/>
                      </a:srgbClr>
                    </a:outerShdw>
                  </a:effectLst>
                </a:rPr>
                <a:t> </a:t>
              </a:r>
              <a:r>
                <a:rPr lang="en-US" altLang="zh-CN" b="1" i="1" dirty="0"/>
                <a:t>u</a:t>
              </a:r>
              <a:endParaRPr lang="en-US" altLang="zh-CN" b="1" dirty="0"/>
            </a:p>
          </p:txBody>
        </p:sp>
        <p:sp>
          <p:nvSpPr>
            <p:cNvPr id="76" name="Text Box 13"/>
            <p:cNvSpPr txBox="1">
              <a:spLocks noChangeArrowheads="1"/>
            </p:cNvSpPr>
            <p:nvPr/>
          </p:nvSpPr>
          <p:spPr bwMode="auto">
            <a:xfrm>
              <a:off x="2492548" y="923602"/>
              <a:ext cx="260928" cy="283328"/>
            </a:xfrm>
            <a:prstGeom prst="rect">
              <a:avLst/>
            </a:prstGeom>
            <a:noFill/>
            <a:ln w="38100">
              <a:noFill/>
              <a:miter lim="800000"/>
              <a:headEnd/>
              <a:tailEnd/>
            </a:ln>
          </p:spPr>
          <p:txBody>
            <a:bodyPr>
              <a:spAutoFit/>
            </a:bodyPr>
            <a:lstStyle/>
            <a:p>
              <a:pPr>
                <a:spcBef>
                  <a:spcPct val="50000"/>
                </a:spcBef>
                <a:defRPr/>
              </a:pPr>
              <a:r>
                <a:rPr lang="en-US" altLang="zh-CN" b="1" i="1" dirty="0"/>
                <a:t>a</a:t>
              </a:r>
            </a:p>
          </p:txBody>
        </p:sp>
        <p:sp>
          <p:nvSpPr>
            <p:cNvPr id="77" name="Text Box 14"/>
            <p:cNvSpPr txBox="1">
              <a:spLocks noChangeArrowheads="1"/>
            </p:cNvSpPr>
            <p:nvPr/>
          </p:nvSpPr>
          <p:spPr bwMode="auto">
            <a:xfrm>
              <a:off x="2487780" y="2321145"/>
              <a:ext cx="417486" cy="283328"/>
            </a:xfrm>
            <a:prstGeom prst="rect">
              <a:avLst/>
            </a:prstGeom>
            <a:noFill/>
            <a:ln w="38100">
              <a:noFill/>
              <a:miter lim="800000"/>
              <a:headEnd/>
              <a:tailEnd/>
            </a:ln>
          </p:spPr>
          <p:txBody>
            <a:bodyPr>
              <a:spAutoFit/>
            </a:bodyPr>
            <a:lstStyle/>
            <a:p>
              <a:pPr>
                <a:spcBef>
                  <a:spcPct val="50000"/>
                </a:spcBef>
                <a:defRPr/>
              </a:pPr>
              <a:r>
                <a:rPr lang="en-US" altLang="zh-CN" b="1" i="1" dirty="0"/>
                <a:t>b</a:t>
              </a:r>
            </a:p>
          </p:txBody>
        </p:sp>
        <p:sp>
          <p:nvSpPr>
            <p:cNvPr id="78" name="Text Box 35"/>
            <p:cNvSpPr txBox="1">
              <a:spLocks noChangeArrowheads="1"/>
            </p:cNvSpPr>
            <p:nvPr/>
          </p:nvSpPr>
          <p:spPr bwMode="auto">
            <a:xfrm>
              <a:off x="2462838" y="1300106"/>
              <a:ext cx="253633" cy="234847"/>
            </a:xfrm>
            <a:prstGeom prst="rect">
              <a:avLst/>
            </a:prstGeom>
            <a:noFill/>
            <a:ln w="19050">
              <a:noFill/>
              <a:miter lim="800000"/>
              <a:headEnd/>
              <a:tailEnd/>
            </a:ln>
            <a:effectLst/>
          </p:spPr>
          <p:txBody>
            <a:bodyPr wrap="none"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a:t>
              </a:r>
            </a:p>
          </p:txBody>
        </p:sp>
        <p:sp>
          <p:nvSpPr>
            <p:cNvPr id="79" name="Text Box 36"/>
            <p:cNvSpPr txBox="1">
              <a:spLocks noChangeArrowheads="1"/>
            </p:cNvSpPr>
            <p:nvPr/>
          </p:nvSpPr>
          <p:spPr bwMode="auto">
            <a:xfrm>
              <a:off x="2483818" y="1994339"/>
              <a:ext cx="238979" cy="234846"/>
            </a:xfrm>
            <a:prstGeom prst="rect">
              <a:avLst/>
            </a:prstGeom>
            <a:noFill/>
            <a:ln w="19050">
              <a:noFill/>
              <a:miter lim="800000"/>
              <a:headEnd/>
              <a:tailEnd/>
            </a:ln>
            <a:effectLst/>
          </p:spPr>
          <p:txBody>
            <a:bodyPr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_</a:t>
              </a:r>
            </a:p>
          </p:txBody>
        </p:sp>
        <p:sp>
          <p:nvSpPr>
            <p:cNvPr id="80" name="Oval 55"/>
            <p:cNvSpPr>
              <a:spLocks noChangeArrowheads="1"/>
            </p:cNvSpPr>
            <p:nvPr/>
          </p:nvSpPr>
          <p:spPr bwMode="auto">
            <a:xfrm>
              <a:off x="2400255" y="1229855"/>
              <a:ext cx="89257" cy="80690"/>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81" name="Oval 55"/>
            <p:cNvSpPr>
              <a:spLocks noChangeArrowheads="1"/>
            </p:cNvSpPr>
            <p:nvPr/>
          </p:nvSpPr>
          <p:spPr bwMode="auto">
            <a:xfrm>
              <a:off x="2403798" y="2353910"/>
              <a:ext cx="89257" cy="80690"/>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82" name="Rectangle 18"/>
            <p:cNvSpPr>
              <a:spLocks noChangeArrowheads="1"/>
            </p:cNvSpPr>
            <p:nvPr/>
          </p:nvSpPr>
          <p:spPr bwMode="auto">
            <a:xfrm>
              <a:off x="1130909" y="1168579"/>
              <a:ext cx="782786" cy="1375133"/>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83" name="Text Box 19"/>
            <p:cNvSpPr txBox="1">
              <a:spLocks noChangeArrowheads="1"/>
            </p:cNvSpPr>
            <p:nvPr/>
          </p:nvSpPr>
          <p:spPr bwMode="auto">
            <a:xfrm>
              <a:off x="1300863" y="1555650"/>
              <a:ext cx="417486" cy="469094"/>
            </a:xfrm>
            <a:prstGeom prst="rect">
              <a:avLst/>
            </a:prstGeom>
            <a:noFill/>
            <a:ln w="38100">
              <a:noFill/>
              <a:miter lim="800000"/>
              <a:headEnd/>
              <a:tailEnd/>
            </a:ln>
          </p:spPr>
          <p:txBody>
            <a:bodyPr>
              <a:spAutoFit/>
            </a:bodyPr>
            <a:lstStyle/>
            <a:p>
              <a:pPr>
                <a:spcBef>
                  <a:spcPct val="50000"/>
                </a:spcBef>
                <a:defRPr/>
              </a:pPr>
              <a:r>
                <a:rPr lang="en-US" altLang="zh-CN" sz="2800" b="1" dirty="0">
                  <a:effectLst>
                    <a:outerShdw blurRad="38100" dist="38100" dir="2700000" algn="tl">
                      <a:srgbClr val="000000">
                        <a:alpha val="43137"/>
                      </a:srgbClr>
                    </a:outerShdw>
                  </a:effectLst>
                </a:rPr>
                <a:t>N</a:t>
              </a:r>
              <a:endParaRPr lang="zh-CN" altLang="en-US" sz="2800" b="1" dirty="0">
                <a:effectLst>
                  <a:outerShdw blurRad="38100" dist="38100" dir="2700000" algn="tl">
                    <a:srgbClr val="000000">
                      <a:alpha val="43137"/>
                    </a:srgbClr>
                  </a:outerShdw>
                </a:effectLst>
              </a:endParaRPr>
            </a:p>
          </p:txBody>
        </p:sp>
      </p:grpSp>
      <p:grpSp>
        <p:nvGrpSpPr>
          <p:cNvPr id="84" name="组合 83"/>
          <p:cNvGrpSpPr/>
          <p:nvPr/>
        </p:nvGrpSpPr>
        <p:grpSpPr>
          <a:xfrm>
            <a:off x="5489061" y="1896707"/>
            <a:ext cx="1951869" cy="1908509"/>
            <a:chOff x="4355976" y="1534953"/>
            <a:chExt cx="1951869" cy="1908509"/>
          </a:xfrm>
        </p:grpSpPr>
        <p:sp>
          <p:nvSpPr>
            <p:cNvPr id="85" name="Oval 5"/>
            <p:cNvSpPr>
              <a:spLocks noChangeArrowheads="1"/>
            </p:cNvSpPr>
            <p:nvPr/>
          </p:nvSpPr>
          <p:spPr bwMode="auto">
            <a:xfrm>
              <a:off x="4963644" y="2563033"/>
              <a:ext cx="324000" cy="323824"/>
            </a:xfrm>
            <a:prstGeom prst="ellips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86" name="Line 16"/>
            <p:cNvSpPr>
              <a:spLocks noChangeShapeType="1"/>
            </p:cNvSpPr>
            <p:nvPr/>
          </p:nvSpPr>
          <p:spPr bwMode="auto">
            <a:xfrm flipV="1">
              <a:off x="5115230" y="1929967"/>
              <a:ext cx="0" cy="199761"/>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87" name="Rectangle 15"/>
            <p:cNvSpPr>
              <a:spLocks noChangeArrowheads="1"/>
            </p:cNvSpPr>
            <p:nvPr/>
          </p:nvSpPr>
          <p:spPr bwMode="auto">
            <a:xfrm>
              <a:off x="5036188" y="2129728"/>
              <a:ext cx="151546" cy="266593"/>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88" name="Text Box 6"/>
            <p:cNvSpPr txBox="1">
              <a:spLocks noChangeArrowheads="1"/>
            </p:cNvSpPr>
            <p:nvPr/>
          </p:nvSpPr>
          <p:spPr bwMode="auto">
            <a:xfrm>
              <a:off x="4729878" y="2313820"/>
              <a:ext cx="331822" cy="400752"/>
            </a:xfrm>
            <a:prstGeom prst="rect">
              <a:avLst/>
            </a:prstGeom>
            <a:noFill/>
            <a:ln w="12700" cap="sq">
              <a:noFill/>
              <a:miter lim="800000"/>
              <a:headEnd type="none" w="sm" len="sm"/>
              <a:tailEnd type="none" w="sm" len="sm"/>
            </a:ln>
          </p:spPr>
          <p:txBody>
            <a:bodyPr wrap="none" lIns="92075" tIns="46038" rIns="92075" bIns="46038" anchor="ctr">
              <a:spAutoFit/>
            </a:bodyPr>
            <a:lstStyle/>
            <a:p>
              <a:pPr algn="ctr">
                <a:spcBef>
                  <a:spcPct val="50000"/>
                </a:spcBef>
                <a:buClr>
                  <a:schemeClr val="accent2"/>
                </a:buClr>
                <a:buSzPct val="75000"/>
                <a:buFont typeface="Monotype Sorts" pitchFamily="2" charset="2"/>
                <a:buNone/>
              </a:pPr>
              <a:r>
                <a:rPr kumimoji="0" lang="en-US" altLang="zh-CN" sz="2000" b="1" dirty="0"/>
                <a:t>+</a:t>
              </a:r>
            </a:p>
          </p:txBody>
        </p:sp>
        <p:sp>
          <p:nvSpPr>
            <p:cNvPr id="89" name="Text Box 7"/>
            <p:cNvSpPr txBox="1">
              <a:spLocks noChangeArrowheads="1"/>
            </p:cNvSpPr>
            <p:nvPr/>
          </p:nvSpPr>
          <p:spPr bwMode="auto">
            <a:xfrm>
              <a:off x="4753349" y="2693584"/>
              <a:ext cx="314190" cy="400752"/>
            </a:xfrm>
            <a:prstGeom prst="rect">
              <a:avLst/>
            </a:prstGeom>
            <a:noFill/>
            <a:ln w="12700" cap="sq">
              <a:noFill/>
              <a:miter lim="800000"/>
              <a:headEnd type="none" w="sm" len="sm"/>
              <a:tailEnd type="none" w="sm" len="sm"/>
            </a:ln>
          </p:spPr>
          <p:txBody>
            <a:bodyPr wrap="none" lIns="92075" tIns="46038" rIns="92075" bIns="46038" anchor="ctr">
              <a:spAutoFit/>
            </a:bodyPr>
            <a:lstStyle/>
            <a:p>
              <a:pPr algn="ctr">
                <a:spcBef>
                  <a:spcPct val="50000"/>
                </a:spcBef>
                <a:buClr>
                  <a:schemeClr val="accent2"/>
                </a:buClr>
                <a:buSzPct val="75000"/>
                <a:buFont typeface="Monotype Sorts" pitchFamily="2" charset="2"/>
                <a:buNone/>
              </a:pPr>
              <a:r>
                <a:rPr kumimoji="0" lang="en-US" altLang="zh-CN" sz="2000" b="1" dirty="0"/>
                <a:t>–</a:t>
              </a:r>
            </a:p>
          </p:txBody>
        </p:sp>
        <p:sp>
          <p:nvSpPr>
            <p:cNvPr id="90" name="Line 6"/>
            <p:cNvSpPr>
              <a:spLocks noChangeShapeType="1"/>
            </p:cNvSpPr>
            <p:nvPr/>
          </p:nvSpPr>
          <p:spPr bwMode="auto">
            <a:xfrm>
              <a:off x="5100085" y="3056612"/>
              <a:ext cx="774720"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91" name="Line 7"/>
            <p:cNvSpPr>
              <a:spLocks noChangeShapeType="1"/>
            </p:cNvSpPr>
            <p:nvPr/>
          </p:nvSpPr>
          <p:spPr bwMode="auto">
            <a:xfrm>
              <a:off x="5099492" y="1936526"/>
              <a:ext cx="774720"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19" name="Line 9"/>
            <p:cNvSpPr>
              <a:spLocks noChangeShapeType="1"/>
            </p:cNvSpPr>
            <p:nvPr/>
          </p:nvSpPr>
          <p:spPr bwMode="auto">
            <a:xfrm>
              <a:off x="5122955" y="2396321"/>
              <a:ext cx="0" cy="66685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20" name="Line 10"/>
            <p:cNvSpPr>
              <a:spLocks noChangeShapeType="1"/>
            </p:cNvSpPr>
            <p:nvPr/>
          </p:nvSpPr>
          <p:spPr bwMode="auto">
            <a:xfrm>
              <a:off x="5642373" y="1936526"/>
              <a:ext cx="151546" cy="0"/>
            </a:xfrm>
            <a:prstGeom prst="line">
              <a:avLst/>
            </a:prstGeom>
            <a:noFill/>
            <a:ln w="38100">
              <a:solidFill>
                <a:schemeClr val="tx1"/>
              </a:solidFill>
              <a:round/>
              <a:headEnd/>
              <a:tailEnd type="triangle" w="med" len="me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21" name="Text Box 11"/>
            <p:cNvSpPr txBox="1">
              <a:spLocks noChangeArrowheads="1"/>
            </p:cNvSpPr>
            <p:nvPr/>
          </p:nvSpPr>
          <p:spPr bwMode="auto">
            <a:xfrm>
              <a:off x="5449072" y="1561882"/>
              <a:ext cx="323680" cy="281448"/>
            </a:xfrm>
            <a:prstGeom prst="rect">
              <a:avLst/>
            </a:prstGeom>
            <a:noFill/>
            <a:ln w="38100">
              <a:noFill/>
              <a:miter lim="800000"/>
              <a:headEnd/>
              <a:tailEnd/>
            </a:ln>
          </p:spPr>
          <p:txBody>
            <a:bodyPr wrap="square">
              <a:spAutoFit/>
            </a:bodyPr>
            <a:lstStyle/>
            <a:p>
              <a:pPr>
                <a:spcBef>
                  <a:spcPct val="50000"/>
                </a:spcBef>
                <a:defRPr/>
              </a:pPr>
              <a:r>
                <a:rPr lang="en-US" altLang="zh-CN" b="1" i="1" dirty="0" err="1"/>
                <a:t>i</a:t>
              </a:r>
              <a:endParaRPr lang="en-US" altLang="zh-CN" b="1" dirty="0">
                <a:effectLst>
                  <a:outerShdw blurRad="38100" dist="38100" dir="2700000" algn="tl">
                    <a:srgbClr val="000000">
                      <a:alpha val="43137"/>
                    </a:srgbClr>
                  </a:outerShdw>
                </a:effectLst>
              </a:endParaRPr>
            </a:p>
          </p:txBody>
        </p:sp>
        <p:sp>
          <p:nvSpPr>
            <p:cNvPr id="122" name="Text Box 12"/>
            <p:cNvSpPr txBox="1">
              <a:spLocks noChangeArrowheads="1"/>
            </p:cNvSpPr>
            <p:nvPr/>
          </p:nvSpPr>
          <p:spPr bwMode="auto">
            <a:xfrm>
              <a:off x="5801637" y="2282868"/>
              <a:ext cx="506208" cy="281448"/>
            </a:xfrm>
            <a:prstGeom prst="rect">
              <a:avLst/>
            </a:prstGeom>
            <a:noFill/>
            <a:ln w="38100">
              <a:noFill/>
              <a:miter lim="800000"/>
              <a:headEnd/>
              <a:tailEnd/>
            </a:ln>
          </p:spPr>
          <p:txBody>
            <a:bodyPr>
              <a:spAutoFit/>
            </a:bodyPr>
            <a:lstStyle/>
            <a:p>
              <a:pPr>
                <a:spcBef>
                  <a:spcPct val="50000"/>
                </a:spcBef>
                <a:defRPr/>
              </a:pPr>
              <a:r>
                <a:rPr lang="en-US" altLang="zh-CN" b="1" i="1" dirty="0">
                  <a:effectLst>
                    <a:outerShdw blurRad="38100" dist="38100" dir="2700000" algn="tl">
                      <a:srgbClr val="000000">
                        <a:alpha val="43137"/>
                      </a:srgbClr>
                    </a:outerShdw>
                  </a:effectLst>
                </a:rPr>
                <a:t> </a:t>
              </a:r>
              <a:r>
                <a:rPr lang="en-US" altLang="zh-CN" b="1" i="1" dirty="0"/>
                <a:t>u</a:t>
              </a:r>
              <a:endParaRPr lang="en-US" altLang="zh-CN" b="1" dirty="0"/>
            </a:p>
          </p:txBody>
        </p:sp>
        <p:sp>
          <p:nvSpPr>
            <p:cNvPr id="123" name="Text Box 13"/>
            <p:cNvSpPr txBox="1">
              <a:spLocks noChangeArrowheads="1"/>
            </p:cNvSpPr>
            <p:nvPr/>
          </p:nvSpPr>
          <p:spPr bwMode="auto">
            <a:xfrm>
              <a:off x="5901649" y="1534953"/>
              <a:ext cx="252576" cy="461665"/>
            </a:xfrm>
            <a:prstGeom prst="rect">
              <a:avLst/>
            </a:prstGeom>
            <a:noFill/>
            <a:ln w="38100">
              <a:noFill/>
              <a:miter lim="800000"/>
              <a:headEnd/>
              <a:tailEnd/>
            </a:ln>
          </p:spPr>
          <p:txBody>
            <a:bodyPr>
              <a:spAutoFit/>
            </a:bodyPr>
            <a:lstStyle/>
            <a:p>
              <a:pPr>
                <a:spcBef>
                  <a:spcPct val="50000"/>
                </a:spcBef>
                <a:defRPr/>
              </a:pPr>
              <a:r>
                <a:rPr lang="en-US" altLang="zh-CN" b="1" i="1" dirty="0"/>
                <a:t>a</a:t>
              </a:r>
            </a:p>
          </p:txBody>
        </p:sp>
        <p:sp>
          <p:nvSpPr>
            <p:cNvPr id="124" name="Text Box 14"/>
            <p:cNvSpPr txBox="1">
              <a:spLocks noChangeArrowheads="1"/>
            </p:cNvSpPr>
            <p:nvPr/>
          </p:nvSpPr>
          <p:spPr bwMode="auto">
            <a:xfrm>
              <a:off x="5901649" y="2981797"/>
              <a:ext cx="404123" cy="461665"/>
            </a:xfrm>
            <a:prstGeom prst="rect">
              <a:avLst/>
            </a:prstGeom>
            <a:noFill/>
            <a:ln w="38100">
              <a:noFill/>
              <a:miter lim="800000"/>
              <a:headEnd/>
              <a:tailEnd/>
            </a:ln>
          </p:spPr>
          <p:txBody>
            <a:bodyPr>
              <a:spAutoFit/>
            </a:bodyPr>
            <a:lstStyle/>
            <a:p>
              <a:pPr>
                <a:spcBef>
                  <a:spcPct val="50000"/>
                </a:spcBef>
                <a:defRPr/>
              </a:pPr>
              <a:r>
                <a:rPr lang="en-US" altLang="zh-CN" b="1" i="1" dirty="0"/>
                <a:t>b</a:t>
              </a:r>
            </a:p>
          </p:txBody>
        </p:sp>
        <p:sp>
          <p:nvSpPr>
            <p:cNvPr id="125" name="Text Box 35"/>
            <p:cNvSpPr txBox="1">
              <a:spLocks noChangeArrowheads="1"/>
            </p:cNvSpPr>
            <p:nvPr/>
          </p:nvSpPr>
          <p:spPr bwMode="auto">
            <a:xfrm>
              <a:off x="5915936" y="1974977"/>
              <a:ext cx="245515" cy="233289"/>
            </a:xfrm>
            <a:prstGeom prst="rect">
              <a:avLst/>
            </a:prstGeom>
            <a:noFill/>
            <a:ln w="19050">
              <a:noFill/>
              <a:miter lim="800000"/>
              <a:headEnd/>
              <a:tailEnd/>
            </a:ln>
            <a:effectLst/>
          </p:spPr>
          <p:txBody>
            <a:bodyPr wrap="none"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a:t>
              </a:r>
            </a:p>
          </p:txBody>
        </p:sp>
        <p:sp>
          <p:nvSpPr>
            <p:cNvPr id="126" name="Text Box 36"/>
            <p:cNvSpPr txBox="1">
              <a:spLocks noChangeArrowheads="1"/>
            </p:cNvSpPr>
            <p:nvPr/>
          </p:nvSpPr>
          <p:spPr bwMode="auto">
            <a:xfrm>
              <a:off x="5936243" y="2671797"/>
              <a:ext cx="231330" cy="233289"/>
            </a:xfrm>
            <a:prstGeom prst="rect">
              <a:avLst/>
            </a:prstGeom>
            <a:noFill/>
            <a:ln w="19050">
              <a:noFill/>
              <a:miter lim="800000"/>
              <a:headEnd/>
              <a:tailEnd/>
            </a:ln>
            <a:effectLst/>
          </p:spPr>
          <p:txBody>
            <a:bodyPr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_</a:t>
              </a:r>
            </a:p>
          </p:txBody>
        </p:sp>
        <p:sp>
          <p:nvSpPr>
            <p:cNvPr id="127" name="Oval 55"/>
            <p:cNvSpPr>
              <a:spLocks noChangeArrowheads="1"/>
            </p:cNvSpPr>
            <p:nvPr/>
          </p:nvSpPr>
          <p:spPr bwMode="auto">
            <a:xfrm>
              <a:off x="5855355" y="1905192"/>
              <a:ext cx="86400" cy="80154"/>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128" name="Oval 55"/>
            <p:cNvSpPr>
              <a:spLocks noChangeArrowheads="1"/>
            </p:cNvSpPr>
            <p:nvPr/>
          </p:nvSpPr>
          <p:spPr bwMode="auto">
            <a:xfrm>
              <a:off x="5858785" y="3021792"/>
              <a:ext cx="79200" cy="80155"/>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129" name="Text Box 12"/>
            <p:cNvSpPr txBox="1">
              <a:spLocks noChangeArrowheads="1"/>
            </p:cNvSpPr>
            <p:nvPr/>
          </p:nvSpPr>
          <p:spPr bwMode="auto">
            <a:xfrm>
              <a:off x="4355976" y="2439462"/>
              <a:ext cx="642942" cy="461665"/>
            </a:xfrm>
            <a:prstGeom prst="rect">
              <a:avLst/>
            </a:prstGeom>
            <a:noFill/>
            <a:ln w="38100">
              <a:noFill/>
              <a:miter lim="800000"/>
              <a:headEnd/>
              <a:tailEnd/>
            </a:ln>
          </p:spPr>
          <p:txBody>
            <a:bodyPr wrap="square">
              <a:spAutoFit/>
            </a:bodyPr>
            <a:lstStyle/>
            <a:p>
              <a:pPr>
                <a:spcBef>
                  <a:spcPct val="50000"/>
                </a:spcBef>
                <a:defRPr/>
              </a:pPr>
              <a:r>
                <a:rPr lang="en-US" altLang="zh-CN" b="1" i="1" dirty="0">
                  <a:solidFill>
                    <a:srgbClr val="FF0000"/>
                  </a:solidFill>
                  <a:effectLst>
                    <a:outerShdw blurRad="38100" dist="38100" dir="2700000" algn="tl">
                      <a:srgbClr val="000000">
                        <a:alpha val="43137"/>
                      </a:srgbClr>
                    </a:outerShdw>
                  </a:effectLst>
                </a:rPr>
                <a:t> </a:t>
              </a:r>
              <a:r>
                <a:rPr lang="en-US" altLang="zh-CN" b="1" i="1" dirty="0" err="1"/>
                <a:t>u</a:t>
              </a:r>
              <a:r>
                <a:rPr lang="en-US" altLang="zh-CN" b="1" baseline="-25000" dirty="0" err="1"/>
                <a:t>oc</a:t>
              </a:r>
              <a:endParaRPr lang="en-US" altLang="zh-CN" b="1" baseline="-25000" dirty="0"/>
            </a:p>
          </p:txBody>
        </p:sp>
        <p:sp>
          <p:nvSpPr>
            <p:cNvPr id="130" name="Text Box 12"/>
            <p:cNvSpPr txBox="1">
              <a:spLocks noChangeArrowheads="1"/>
            </p:cNvSpPr>
            <p:nvPr/>
          </p:nvSpPr>
          <p:spPr bwMode="auto">
            <a:xfrm>
              <a:off x="4538015" y="2043220"/>
              <a:ext cx="500066" cy="400110"/>
            </a:xfrm>
            <a:prstGeom prst="rect">
              <a:avLst/>
            </a:prstGeom>
            <a:noFill/>
            <a:ln w="38100">
              <a:noFill/>
              <a:miter lim="800000"/>
              <a:headEnd/>
              <a:tailEnd/>
            </a:ln>
          </p:spPr>
          <p:txBody>
            <a:bodyPr wrap="square">
              <a:spAutoFit/>
            </a:bodyPr>
            <a:lstStyle/>
            <a:p>
              <a:pPr>
                <a:spcBef>
                  <a:spcPct val="50000"/>
                </a:spcBef>
                <a:defRPr/>
              </a:pPr>
              <a:r>
                <a:rPr lang="en-US" altLang="zh-CN" sz="2000" b="1" i="1" dirty="0"/>
                <a:t>R</a:t>
              </a:r>
              <a:r>
                <a:rPr lang="en-US" altLang="zh-CN" sz="2000" b="1" baseline="-25000" dirty="0"/>
                <a:t>0</a:t>
              </a:r>
            </a:p>
          </p:txBody>
        </p:sp>
      </p:grpSp>
      <p:grpSp>
        <p:nvGrpSpPr>
          <p:cNvPr id="5" name="组合 4"/>
          <p:cNvGrpSpPr/>
          <p:nvPr/>
        </p:nvGrpSpPr>
        <p:grpSpPr>
          <a:xfrm>
            <a:off x="3091492" y="2230384"/>
            <a:ext cx="2380921" cy="1299302"/>
            <a:chOff x="3091492" y="2230384"/>
            <a:chExt cx="2380921" cy="1299302"/>
          </a:xfrm>
        </p:grpSpPr>
        <p:sp>
          <p:nvSpPr>
            <p:cNvPr id="4" name="左右箭头 3"/>
            <p:cNvSpPr/>
            <p:nvPr/>
          </p:nvSpPr>
          <p:spPr bwMode="auto">
            <a:xfrm>
              <a:off x="3091492" y="2637719"/>
              <a:ext cx="2380921" cy="484632"/>
            </a:xfrm>
            <a:prstGeom prst="leftRightArrow">
              <a:avLst/>
            </a:prstGeom>
            <a:solidFill>
              <a:srgbClr val="04B5C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38" name="文本框 13"/>
            <p:cNvSpPr txBox="1"/>
            <p:nvPr/>
          </p:nvSpPr>
          <p:spPr>
            <a:xfrm>
              <a:off x="3397234" y="2230384"/>
              <a:ext cx="1781257" cy="461665"/>
            </a:xfrm>
            <a:prstGeom prst="rect">
              <a:avLst/>
            </a:prstGeom>
            <a:ln w="38100"/>
          </p:spPr>
          <p:style>
            <a:lnRef idx="2">
              <a:schemeClr val="accent6"/>
            </a:lnRef>
            <a:fillRef idx="1">
              <a:schemeClr val="lt1"/>
            </a:fillRef>
            <a:effectRef idx="0">
              <a:schemeClr val="accent6"/>
            </a:effectRef>
            <a:fontRef idx="minor">
              <a:schemeClr val="dk1"/>
            </a:fontRef>
          </p:style>
          <p:txBody>
            <a:bodyPr wrap="none" rtlCol="0">
              <a:spAutoFit/>
            </a:bodyPr>
            <a:lstStyle/>
            <a:p>
              <a:r>
                <a:rPr lang="zh-CN" altLang="en-US" b="1" dirty="0">
                  <a:solidFill>
                    <a:srgbClr val="000000"/>
                  </a:solidFill>
                  <a:latin typeface="+mn-ea"/>
                </a:rPr>
                <a:t>端口</a:t>
              </a:r>
              <a:r>
                <a:rPr lang="en-US" altLang="zh-CN" b="1" i="1" dirty="0">
                  <a:solidFill>
                    <a:srgbClr val="000000"/>
                  </a:solidFill>
                </a:rPr>
                <a:t>u-</a:t>
              </a:r>
              <a:r>
                <a:rPr lang="en-US" altLang="zh-CN" b="1" i="1" dirty="0" err="1">
                  <a:solidFill>
                    <a:srgbClr val="000000"/>
                  </a:solidFill>
                </a:rPr>
                <a:t>i</a:t>
              </a:r>
              <a:r>
                <a:rPr lang="zh-CN" altLang="en-US" b="1" dirty="0">
                  <a:solidFill>
                    <a:srgbClr val="000000"/>
                  </a:solidFill>
                  <a:latin typeface="+mn-ea"/>
                </a:rPr>
                <a:t>关系</a:t>
              </a:r>
              <a:endParaRPr lang="en-US" altLang="zh-CN" b="1" dirty="0">
                <a:solidFill>
                  <a:srgbClr val="000000"/>
                </a:solidFill>
                <a:latin typeface="+mn-ea"/>
              </a:endParaRPr>
            </a:p>
          </p:txBody>
        </p:sp>
        <p:sp>
          <p:nvSpPr>
            <p:cNvPr id="139" name="文本框 13"/>
            <p:cNvSpPr txBox="1"/>
            <p:nvPr/>
          </p:nvSpPr>
          <p:spPr>
            <a:xfrm>
              <a:off x="3812682" y="3068021"/>
              <a:ext cx="882907" cy="461665"/>
            </a:xfrm>
            <a:prstGeom prst="rect">
              <a:avLst/>
            </a:prstGeom>
            <a:ln w="38100"/>
          </p:spPr>
          <p:style>
            <a:lnRef idx="2">
              <a:schemeClr val="accent6"/>
            </a:lnRef>
            <a:fillRef idx="1">
              <a:schemeClr val="lt1"/>
            </a:fillRef>
            <a:effectRef idx="0">
              <a:schemeClr val="accent6"/>
            </a:effectRef>
            <a:fontRef idx="minor">
              <a:schemeClr val="dk1"/>
            </a:fontRef>
          </p:style>
          <p:txBody>
            <a:bodyPr wrap="square" rtlCol="0">
              <a:spAutoFit/>
            </a:bodyPr>
            <a:lstStyle/>
            <a:p>
              <a:r>
                <a:rPr lang="zh-CN" altLang="en-US" b="1" dirty="0">
                  <a:solidFill>
                    <a:srgbClr val="000000"/>
                  </a:solidFill>
                  <a:latin typeface="+mn-ea"/>
                </a:rPr>
                <a:t>一致</a:t>
              </a:r>
              <a:endParaRPr lang="en-US" altLang="zh-CN" b="1" dirty="0">
                <a:solidFill>
                  <a:srgbClr val="000000"/>
                </a:solidFill>
                <a:latin typeface="+mn-ea"/>
              </a:endParaRPr>
            </a:p>
          </p:txBody>
        </p:sp>
      </p:grpSp>
    </p:spTree>
    <p:extLst>
      <p:ext uri="{BB962C8B-B14F-4D97-AF65-F5344CB8AC3E}">
        <p14:creationId xmlns:p14="http://schemas.microsoft.com/office/powerpoint/2010/main" val="21460020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wipe(left)">
                                      <p:cBhvr>
                                        <p:cTn id="22" dur="500"/>
                                        <p:tgtEl>
                                          <p:spTgt spid="84"/>
                                        </p:tgtEl>
                                      </p:cBhvr>
                                    </p:animEffect>
                                  </p:childTnLst>
                                </p:cTn>
                              </p:par>
                            </p:childTnLst>
                          </p:cTn>
                        </p:par>
                      </p:childTnLst>
                    </p:cTn>
                  </p:par>
                  <p:par>
                    <p:cTn id="23" fill="hold">
                      <p:stCondLst>
                        <p:cond delay="indefinite"/>
                      </p:stCondLst>
                      <p:childTnLst>
                        <p:par>
                          <p:cTn id="24" fill="hold">
                            <p:stCondLst>
                              <p:cond delay="0"/>
                            </p:stCondLst>
                            <p:childTnLst>
                              <p:par>
                                <p:cTn id="25" presetID="17" presetClass="entr" presetSubtype="1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7090" y="316125"/>
            <a:ext cx="1748712" cy="523220"/>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a:lnSpc>
                <a:spcPct val="100000"/>
              </a:lnSpc>
              <a:spcBef>
                <a:spcPct val="50000"/>
              </a:spcBef>
              <a:buClrTx/>
              <a:buSzTx/>
              <a:buFontTx/>
              <a:buNone/>
            </a:pP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证明方法</a:t>
            </a:r>
          </a:p>
        </p:txBody>
      </p:sp>
      <p:sp>
        <p:nvSpPr>
          <p:cNvPr id="5" name="矩形 4"/>
          <p:cNvSpPr/>
          <p:nvPr/>
        </p:nvSpPr>
        <p:spPr>
          <a:xfrm>
            <a:off x="3279994" y="335400"/>
            <a:ext cx="3251211" cy="523220"/>
          </a:xfrm>
          <a:prstGeom prst="rect">
            <a:avLst/>
          </a:prstGeom>
        </p:spPr>
        <p:style>
          <a:lnRef idx="3">
            <a:schemeClr val="lt1"/>
          </a:lnRef>
          <a:fillRef idx="1">
            <a:schemeClr val="accent6"/>
          </a:fillRef>
          <a:effectRef idx="1">
            <a:schemeClr val="accent6"/>
          </a:effectRef>
          <a:fontRef idx="minor">
            <a:schemeClr val="lt1"/>
          </a:fontRef>
        </p:style>
        <p:txBody>
          <a:bodyPr wrap="none">
            <a:spAutoFit/>
          </a:bodyPr>
          <a:lstStyle/>
          <a:p>
            <a:pPr>
              <a:lnSpc>
                <a:spcPct val="100000"/>
              </a:lnSpc>
              <a:spcBef>
                <a:spcPct val="50000"/>
              </a:spcBef>
              <a:buClrTx/>
              <a:buSzTx/>
              <a:buFontTx/>
              <a:buNone/>
            </a:pPr>
            <a:r>
              <a:rPr lang="zh-CN" altLang="en-US" sz="2800" b="1" dirty="0">
                <a:latin typeface="楷体_GB2312" pitchFamily="49" charset="-122"/>
                <a:ea typeface="楷体_GB2312" pitchFamily="49" charset="-122"/>
              </a:rPr>
              <a:t>替代定理</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叠加定理</a:t>
            </a:r>
          </a:p>
        </p:txBody>
      </p:sp>
      <p:pic>
        <p:nvPicPr>
          <p:cNvPr id="6" name="图片 5"/>
          <p:cNvPicPr>
            <a:picLocks noChangeAspect="1"/>
          </p:cNvPicPr>
          <p:nvPr/>
        </p:nvPicPr>
        <p:blipFill>
          <a:blip r:embed="rId3" cstate="print"/>
          <a:stretch>
            <a:fillRect/>
          </a:stretch>
        </p:blipFill>
        <p:spPr>
          <a:xfrm>
            <a:off x="1359516" y="1137968"/>
            <a:ext cx="2376264" cy="1551707"/>
          </a:xfrm>
          <a:prstGeom prst="rect">
            <a:avLst/>
          </a:prstGeom>
        </p:spPr>
      </p:pic>
      <p:pic>
        <p:nvPicPr>
          <p:cNvPr id="7" name="图片 6"/>
          <p:cNvPicPr>
            <a:picLocks noChangeAspect="1"/>
          </p:cNvPicPr>
          <p:nvPr/>
        </p:nvPicPr>
        <p:blipFill>
          <a:blip r:embed="rId4" cstate="print"/>
          <a:stretch>
            <a:fillRect/>
          </a:stretch>
        </p:blipFill>
        <p:spPr>
          <a:xfrm>
            <a:off x="5131520" y="1074283"/>
            <a:ext cx="2168198" cy="1711781"/>
          </a:xfrm>
          <a:prstGeom prst="rect">
            <a:avLst/>
          </a:prstGeom>
        </p:spPr>
      </p:pic>
      <p:sp>
        <p:nvSpPr>
          <p:cNvPr id="8" name="矩形 7"/>
          <p:cNvSpPr/>
          <p:nvPr/>
        </p:nvSpPr>
        <p:spPr bwMode="auto">
          <a:xfrm>
            <a:off x="2794926" y="1102125"/>
            <a:ext cx="1035988" cy="1356092"/>
          </a:xfrm>
          <a:prstGeom prst="rect">
            <a:avLst/>
          </a:prstGeom>
          <a:noFill/>
          <a:ln w="28575"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grpSp>
        <p:nvGrpSpPr>
          <p:cNvPr id="9" name="组合 8"/>
          <p:cNvGrpSpPr/>
          <p:nvPr/>
        </p:nvGrpSpPr>
        <p:grpSpPr>
          <a:xfrm>
            <a:off x="4053950" y="1278443"/>
            <a:ext cx="1117240" cy="801735"/>
            <a:chOff x="4053950" y="954108"/>
            <a:chExt cx="1117240" cy="801735"/>
          </a:xfrm>
        </p:grpSpPr>
        <p:sp>
          <p:nvSpPr>
            <p:cNvPr id="10" name="右箭头 9"/>
            <p:cNvSpPr/>
            <p:nvPr/>
          </p:nvSpPr>
          <p:spPr bwMode="auto">
            <a:xfrm>
              <a:off x="4053950" y="1455836"/>
              <a:ext cx="1117240" cy="300007"/>
            </a:xfrm>
            <a:prstGeom prst="rightArrow">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1" name="文本框 13"/>
            <p:cNvSpPr txBox="1"/>
            <p:nvPr/>
          </p:nvSpPr>
          <p:spPr>
            <a:xfrm>
              <a:off x="4170854" y="954108"/>
              <a:ext cx="800219" cy="461665"/>
            </a:xfrm>
            <a:prstGeom prst="rect">
              <a:avLst/>
            </a:prstGeom>
            <a:ln w="38100"/>
          </p:spPr>
          <p:style>
            <a:lnRef idx="2">
              <a:schemeClr val="accent6"/>
            </a:lnRef>
            <a:fillRef idx="1">
              <a:schemeClr val="lt1"/>
            </a:fillRef>
            <a:effectRef idx="0">
              <a:schemeClr val="accent6"/>
            </a:effectRef>
            <a:fontRef idx="minor">
              <a:schemeClr val="dk1"/>
            </a:fontRef>
          </p:style>
          <p:txBody>
            <a:bodyPr wrap="none" rtlCol="0">
              <a:spAutoFit/>
            </a:bodyPr>
            <a:lstStyle/>
            <a:p>
              <a:r>
                <a:rPr lang="zh-CN" altLang="en-US" b="1" dirty="0">
                  <a:solidFill>
                    <a:schemeClr val="tx1"/>
                  </a:solidFill>
                  <a:effectLst>
                    <a:outerShdw blurRad="38100" dist="38100" dir="2700000" algn="tl">
                      <a:srgbClr val="000000">
                        <a:alpha val="43137"/>
                      </a:srgbClr>
                    </a:outerShdw>
                  </a:effectLst>
                </a:rPr>
                <a:t>替代</a:t>
              </a:r>
            </a:p>
          </p:txBody>
        </p:sp>
      </p:grpSp>
      <p:sp>
        <p:nvSpPr>
          <p:cNvPr id="12" name="矩形 11"/>
          <p:cNvSpPr/>
          <p:nvPr/>
        </p:nvSpPr>
        <p:spPr bwMode="auto">
          <a:xfrm>
            <a:off x="6706633" y="1102407"/>
            <a:ext cx="731760" cy="1356092"/>
          </a:xfrm>
          <a:prstGeom prst="rect">
            <a:avLst/>
          </a:prstGeom>
          <a:noFill/>
          <a:ln w="28575"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pic>
        <p:nvPicPr>
          <p:cNvPr id="13" name="图片 12"/>
          <p:cNvPicPr>
            <a:picLocks noChangeAspect="1"/>
          </p:cNvPicPr>
          <p:nvPr/>
        </p:nvPicPr>
        <p:blipFill>
          <a:blip r:embed="rId5" cstate="print"/>
          <a:stretch>
            <a:fillRect/>
          </a:stretch>
        </p:blipFill>
        <p:spPr>
          <a:xfrm>
            <a:off x="1597897" y="2852146"/>
            <a:ext cx="2137883" cy="2191389"/>
          </a:xfrm>
          <a:prstGeom prst="rect">
            <a:avLst/>
          </a:prstGeom>
        </p:spPr>
      </p:pic>
      <p:pic>
        <p:nvPicPr>
          <p:cNvPr id="14" name="图片 13"/>
          <p:cNvPicPr>
            <a:picLocks noChangeAspect="1"/>
          </p:cNvPicPr>
          <p:nvPr/>
        </p:nvPicPr>
        <p:blipFill>
          <a:blip r:embed="rId6" cstate="print"/>
          <a:stretch>
            <a:fillRect/>
          </a:stretch>
        </p:blipFill>
        <p:spPr>
          <a:xfrm>
            <a:off x="5131520" y="2956745"/>
            <a:ext cx="2513430" cy="2091455"/>
          </a:xfrm>
          <a:prstGeom prst="rect">
            <a:avLst/>
          </a:prstGeom>
        </p:spPr>
      </p:pic>
      <p:sp>
        <p:nvSpPr>
          <p:cNvPr id="15" name="等于号 14"/>
          <p:cNvSpPr/>
          <p:nvPr/>
        </p:nvSpPr>
        <p:spPr bwMode="auto">
          <a:xfrm rot="5400000">
            <a:off x="5331919" y="2466410"/>
            <a:ext cx="792088" cy="561599"/>
          </a:xfrm>
          <a:prstGeom prst="mathEqual">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6" name="加号 15"/>
          <p:cNvSpPr/>
          <p:nvPr/>
        </p:nvSpPr>
        <p:spPr bwMode="auto">
          <a:xfrm>
            <a:off x="3828632" y="3265062"/>
            <a:ext cx="914400" cy="914400"/>
          </a:xfrm>
          <a:prstGeom prst="mathPlus">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7" name="椭圆 16"/>
          <p:cNvSpPr/>
          <p:nvPr/>
        </p:nvSpPr>
        <p:spPr bwMode="auto">
          <a:xfrm>
            <a:off x="6357950" y="1496577"/>
            <a:ext cx="506114" cy="541851"/>
          </a:xfrm>
          <a:prstGeom prst="ellipse">
            <a:avLst/>
          </a:prstGeom>
          <a:noFill/>
          <a:ln w="28575" cap="flat" cmpd="sng" algn="ctr">
            <a:solidFill>
              <a:srgbClr val="FF33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8" name="椭圆 17"/>
          <p:cNvSpPr/>
          <p:nvPr/>
        </p:nvSpPr>
        <p:spPr bwMode="auto">
          <a:xfrm>
            <a:off x="2940017" y="3492858"/>
            <a:ext cx="570613" cy="518833"/>
          </a:xfrm>
          <a:prstGeom prst="ellipse">
            <a:avLst/>
          </a:prstGeom>
          <a:noFill/>
          <a:ln w="28575" cap="flat" cmpd="sng" algn="ctr">
            <a:solidFill>
              <a:srgbClr val="FF33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9" name="椭圆 18"/>
          <p:cNvSpPr/>
          <p:nvPr/>
        </p:nvSpPr>
        <p:spPr bwMode="auto">
          <a:xfrm>
            <a:off x="6521667" y="3553094"/>
            <a:ext cx="570613" cy="518833"/>
          </a:xfrm>
          <a:prstGeom prst="ellipse">
            <a:avLst/>
          </a:prstGeom>
          <a:noFill/>
          <a:ln w="28575" cap="flat" cmpd="sng" algn="ctr">
            <a:solidFill>
              <a:srgbClr val="FF33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graphicFrame>
        <p:nvGraphicFramePr>
          <p:cNvPr id="20" name="Object 5"/>
          <p:cNvGraphicFramePr>
            <a:graphicFrameLocks noChangeAspect="1"/>
          </p:cNvGraphicFramePr>
          <p:nvPr>
            <p:extLst>
              <p:ext uri="{D42A27DB-BD31-4B8C-83A1-F6EECF244321}">
                <p14:modId xmlns:p14="http://schemas.microsoft.com/office/powerpoint/2010/main" val="1781667142"/>
              </p:ext>
            </p:extLst>
          </p:nvPr>
        </p:nvGraphicFramePr>
        <p:xfrm>
          <a:off x="3013027" y="4511888"/>
          <a:ext cx="2970212" cy="593725"/>
        </p:xfrm>
        <a:graphic>
          <a:graphicData uri="http://schemas.openxmlformats.org/presentationml/2006/ole">
            <mc:AlternateContent xmlns:mc="http://schemas.openxmlformats.org/markup-compatibility/2006">
              <mc:Choice xmlns:v="urn:schemas-microsoft-com:vml" Requires="v">
                <p:oleObj name="Equation" r:id="rId7" imgW="1295280" imgH="241200" progId="Equation.DSMT4">
                  <p:embed/>
                </p:oleObj>
              </mc:Choice>
              <mc:Fallback>
                <p:oleObj name="Equation" r:id="rId7" imgW="1295280" imgH="241200" progId="Equation.DSMT4">
                  <p:embed/>
                  <p:pic>
                    <p:nvPicPr>
                      <p:cNvPr id="0" name="Picture 2"/>
                      <p:cNvPicPr>
                        <a:picLocks noChangeAspect="1" noChangeArrowheads="1"/>
                      </p:cNvPicPr>
                      <p:nvPr/>
                    </p:nvPicPr>
                    <p:blipFill>
                      <a:blip r:embed="rId8"/>
                      <a:srcRect/>
                      <a:stretch>
                        <a:fillRect/>
                      </a:stretch>
                    </p:blipFill>
                    <p:spPr bwMode="auto">
                      <a:xfrm>
                        <a:off x="3013027" y="4511888"/>
                        <a:ext cx="2970212" cy="593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矩形 20"/>
          <p:cNvSpPr/>
          <p:nvPr/>
        </p:nvSpPr>
        <p:spPr>
          <a:xfrm>
            <a:off x="251520" y="1011425"/>
            <a:ext cx="1107996" cy="461665"/>
          </a:xfrm>
          <a:prstGeom prst="rect">
            <a:avLst/>
          </a:prstGeom>
        </p:spPr>
        <p:txBody>
          <a:bodyPr wrap="none">
            <a:spAutoFit/>
          </a:bodyPr>
          <a:lstStyle/>
          <a:p>
            <a:r>
              <a:rPr lang="zh-CN" altLang="en-US" b="1" dirty="0">
                <a:latin typeface="楷体_GB2312" pitchFamily="49" charset="-122"/>
                <a:ea typeface="楷体_GB2312" pitchFamily="49" charset="-122"/>
              </a:rPr>
              <a:t>证明</a:t>
            </a:r>
            <a:r>
              <a:rPr lang="zh-CN" altLang="en-US" dirty="0">
                <a:latin typeface="楷体_GB2312" pitchFamily="49" charset="-122"/>
                <a:ea typeface="楷体_GB2312" pitchFamily="49" charset="-122"/>
              </a:rPr>
              <a:t>：</a:t>
            </a:r>
            <a:endParaRPr lang="zh-CN" altLang="en-US" dirty="0"/>
          </a:p>
        </p:txBody>
      </p:sp>
      <p:sp>
        <p:nvSpPr>
          <p:cNvPr id="22" name="AutoShape 8"/>
          <p:cNvSpPr>
            <a:spLocks noChangeArrowheads="1"/>
          </p:cNvSpPr>
          <p:nvPr/>
        </p:nvSpPr>
        <p:spPr bwMode="auto">
          <a:xfrm>
            <a:off x="2162977" y="428610"/>
            <a:ext cx="765949" cy="381000"/>
          </a:xfrm>
          <a:prstGeom prst="rightArrow">
            <a:avLst>
              <a:gd name="adj1" fmla="val 50000"/>
              <a:gd name="adj2" fmla="val 65000"/>
            </a:avLst>
          </a:prstGeom>
          <a:gradFill rotWithShape="0">
            <a:gsLst>
              <a:gs pos="0">
                <a:srgbClr val="00576F"/>
              </a:gs>
              <a:gs pos="50000">
                <a:srgbClr val="00BDF0"/>
              </a:gs>
              <a:gs pos="100000">
                <a:srgbClr val="00576F"/>
              </a:gs>
            </a:gsLst>
            <a:lin ang="2700000" scaled="1"/>
          </a:gradFill>
          <a:ln w="9525">
            <a:miter lim="800000"/>
            <a:headEnd/>
            <a:tailEnd/>
          </a:ln>
          <a:scene3d>
            <a:camera prst="legacyObliqueTopRight"/>
            <a:lightRig rig="legacyFlat3" dir="b"/>
          </a:scene3d>
          <a:sp3d extrusionH="176200" prstMaterial="legacyMatte">
            <a:bevelT w="13500" h="13500" prst="angle"/>
            <a:bevelB w="13500" h="13500" prst="angle"/>
            <a:extrusionClr>
              <a:srgbClr val="00BDF0"/>
            </a:extrusionClr>
          </a:sp3d>
        </p:spPr>
        <p:txBody>
          <a:bodyPr wrap="none" lIns="73025" tIns="36512" rIns="73025" bIns="36512" anchor="ctr">
            <a:flatTx/>
          </a:bodyPr>
          <a:lstStyle/>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500"/>
                            </p:stCondLst>
                            <p:childTnLst>
                              <p:par>
                                <p:cTn id="32" presetID="22" presetClass="entr" presetSubtype="8"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childTnLst>
                          </p:cTn>
                        </p:par>
                        <p:par>
                          <p:cTn id="35" fill="hold">
                            <p:stCondLst>
                              <p:cond delay="1000"/>
                            </p:stCondLst>
                            <p:childTnLst>
                              <p:par>
                                <p:cTn id="36" presetID="22" presetClass="entr" presetSubtype="8"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left)">
                                      <p:cBhvr>
                                        <p:cTn id="48" dur="500"/>
                                        <p:tgtEl>
                                          <p:spTgt spid="13"/>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nodeType="click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childTnLst>
                    </p:cTn>
                  </p:par>
                  <p:par>
                    <p:cTn id="54" fill="hold">
                      <p:stCondLst>
                        <p:cond delay="indefinite"/>
                      </p:stCondLst>
                      <p:childTnLst>
                        <p:par>
                          <p:cTn id="55" fill="hold">
                            <p:stCondLst>
                              <p:cond delay="0"/>
                            </p:stCondLst>
                            <p:childTnLst>
                              <p:par>
                                <p:cTn id="56" presetID="21" presetClass="entr" presetSubtype="1" fill="hold" grpId="0" nodeType="click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heel(1)">
                                      <p:cBhvr>
                                        <p:cTn id="58" dur="1000"/>
                                        <p:tgtEl>
                                          <p:spTgt spid="17"/>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grpId="0" nodeType="click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up)">
                                      <p:cBhvr>
                                        <p:cTn id="63" dur="500"/>
                                        <p:tgtEl>
                                          <p:spTgt spid="15"/>
                                        </p:tgtEl>
                                      </p:cBhvr>
                                    </p:animEffect>
                                  </p:childTnLst>
                                </p:cTn>
                              </p:par>
                            </p:childTnLst>
                          </p:cTn>
                        </p:par>
                      </p:childTnLst>
                    </p:cTn>
                  </p:par>
                  <p:par>
                    <p:cTn id="64" fill="hold">
                      <p:stCondLst>
                        <p:cond delay="indefinite"/>
                      </p:stCondLst>
                      <p:childTnLst>
                        <p:par>
                          <p:cTn id="65" fill="hold">
                            <p:stCondLst>
                              <p:cond delay="0"/>
                            </p:stCondLst>
                            <p:childTnLst>
                              <p:par>
                                <p:cTn id="66" presetID="21" presetClass="entr" presetSubtype="1" fill="hold" grpId="0" nodeType="click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wheel(1)">
                                      <p:cBhvr>
                                        <p:cTn id="68" dur="1000"/>
                                        <p:tgtEl>
                                          <p:spTgt spid="18"/>
                                        </p:tgtEl>
                                      </p:cBhvr>
                                    </p:animEffec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16"/>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21" presetClass="entr" presetSubtype="1" fill="hold" grpId="0" nodeType="click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wheel(1)">
                                      <p:cBhvr>
                                        <p:cTn id="77" dur="1000"/>
                                        <p:tgtEl>
                                          <p:spTgt spid="19"/>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nodeType="clickEffect">
                                  <p:stCondLst>
                                    <p:cond delay="0"/>
                                  </p:stCondLst>
                                  <p:childTnLst>
                                    <p:set>
                                      <p:cBhvr>
                                        <p:cTn id="81" dur="1" fill="hold">
                                          <p:stCondLst>
                                            <p:cond delay="0"/>
                                          </p:stCondLst>
                                        </p:cTn>
                                        <p:tgtEl>
                                          <p:spTgt spid="20"/>
                                        </p:tgtEl>
                                        <p:attrNameLst>
                                          <p:attrName>style.visibility</p:attrName>
                                        </p:attrNameLst>
                                      </p:cBhvr>
                                      <p:to>
                                        <p:strVal val="visible"/>
                                      </p:to>
                                    </p:set>
                                    <p:anim calcmode="lin" valueType="num">
                                      <p:cBhvr additive="base">
                                        <p:cTn id="82" dur="500" fill="hold"/>
                                        <p:tgtEl>
                                          <p:spTgt spid="20"/>
                                        </p:tgtEl>
                                        <p:attrNameLst>
                                          <p:attrName>ppt_x</p:attrName>
                                        </p:attrNameLst>
                                      </p:cBhvr>
                                      <p:tavLst>
                                        <p:tav tm="0">
                                          <p:val>
                                            <p:strVal val="#ppt_x"/>
                                          </p:val>
                                        </p:tav>
                                        <p:tav tm="100000">
                                          <p:val>
                                            <p:strVal val="#ppt_x"/>
                                          </p:val>
                                        </p:tav>
                                      </p:tavLst>
                                    </p:anim>
                                    <p:anim calcmode="lin" valueType="num">
                                      <p:cBhvr additive="base">
                                        <p:cTn id="8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12" grpId="0" animBg="1"/>
      <p:bldP spid="15" grpId="0" animBg="1"/>
      <p:bldP spid="16" grpId="0" animBg="1"/>
      <p:bldP spid="17" grpId="0" animBg="1"/>
      <p:bldP spid="18" grpId="0" animBg="1"/>
      <p:bldP spid="19" grpId="0" animBg="1"/>
      <p:bldP spid="21" grpId="0"/>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lnSpc>
                <a:spcPct val="110000"/>
              </a:lnSpc>
              <a:spcBef>
                <a:spcPts val="450"/>
              </a:spcBef>
              <a:buClr>
                <a:schemeClr val="accent1"/>
              </a:buClr>
              <a:buSzPct val="80000"/>
              <a:buFont typeface="Wingdings 2" panose="05020102010507070707" pitchFamily="18" charset="2"/>
              <a:buChar char=""/>
              <a:defRPr sz="1800">
                <a:solidFill>
                  <a:srgbClr val="1A93C8"/>
                </a:solidFill>
                <a:latin typeface="幼圆" panose="02010509060101010101" pitchFamily="49" charset="-122"/>
                <a:ea typeface="幼圆" panose="02010509060101010101" pitchFamily="49" charset="-122"/>
              </a:defRPr>
            </a:lvl1pPr>
            <a:lvl2pPr marL="557213" indent="-214313">
              <a:lnSpc>
                <a:spcPct val="120000"/>
              </a:lnSpc>
              <a:spcAft>
                <a:spcPts val="450"/>
              </a:spcAft>
              <a:buClr>
                <a:srgbClr val="A1BBEE"/>
              </a:buClr>
              <a:buFont typeface="幼圆" panose="02010509060101010101" pitchFamily="49" charset="-122"/>
              <a:buChar char=" "/>
              <a:defRPr>
                <a:solidFill>
                  <a:schemeClr val="tx1"/>
                </a:solidFill>
                <a:latin typeface="幼圆" panose="02010509060101010101" pitchFamily="49" charset="-122"/>
                <a:ea typeface="幼圆" panose="02010509060101010101" pitchFamily="49" charset="-122"/>
              </a:defRPr>
            </a:lvl2pPr>
            <a:lvl3pPr marL="857250" indent="-171450">
              <a:lnSpc>
                <a:spcPct val="90000"/>
              </a:lnSpc>
              <a:spcBef>
                <a:spcPts val="375"/>
              </a:spcBef>
              <a:buFont typeface="Arial" panose="020B0604020202020204" pitchFamily="34" charset="0"/>
              <a:buChar char="•"/>
              <a:defRPr sz="1500">
                <a:solidFill>
                  <a:schemeClr val="tx1"/>
                </a:solidFill>
                <a:latin typeface="Arial" panose="020B0604020202020204" pitchFamily="34" charset="0"/>
                <a:ea typeface="幼圆" panose="02010509060101010101" pitchFamily="49" charset="-122"/>
              </a:defRPr>
            </a:lvl3pPr>
            <a:lvl4pPr marL="1200150" indent="-171450">
              <a:lnSpc>
                <a:spcPct val="90000"/>
              </a:lnSpc>
              <a:spcBef>
                <a:spcPts val="375"/>
              </a:spcBef>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4pPr>
            <a:lvl5pPr marL="1543050" indent="-171450">
              <a:lnSpc>
                <a:spcPct val="90000"/>
              </a:lnSpc>
              <a:spcBef>
                <a:spcPts val="375"/>
              </a:spcBef>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5pPr>
            <a:lvl6pPr marL="1885950" indent="-171450" eaLnBrk="0" fontAlgn="base" hangingPunct="0">
              <a:lnSpc>
                <a:spcPct val="90000"/>
              </a:lnSpc>
              <a:spcBef>
                <a:spcPts val="375"/>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228850" indent="-171450" eaLnBrk="0" fontAlgn="base" hangingPunct="0">
              <a:lnSpc>
                <a:spcPct val="90000"/>
              </a:lnSpc>
              <a:spcBef>
                <a:spcPts val="375"/>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2571750" indent="-171450" eaLnBrk="0" fontAlgn="base" hangingPunct="0">
              <a:lnSpc>
                <a:spcPct val="90000"/>
              </a:lnSpc>
              <a:spcBef>
                <a:spcPts val="375"/>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2914650" indent="-171450" eaLnBrk="0" fontAlgn="base" hangingPunct="0">
              <a:lnSpc>
                <a:spcPct val="90000"/>
              </a:lnSpc>
              <a:spcBef>
                <a:spcPts val="375"/>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gn="r">
              <a:lnSpc>
                <a:spcPct val="100000"/>
              </a:lnSpc>
              <a:spcBef>
                <a:spcPct val="0"/>
              </a:spcBef>
              <a:buClrTx/>
              <a:buSzTx/>
              <a:buFont typeface="Arial" panose="020B0604020202020204" pitchFamily="34" charset="0"/>
              <a:buNone/>
            </a:pPr>
            <a:fld id="{6C510BE2-5A86-422D-803D-7AF0A690E5D6}" type="slidenum">
              <a:rPr lang="zh-CN" altLang="en-US" sz="900">
                <a:solidFill>
                  <a:schemeClr val="tx1"/>
                </a:solidFill>
                <a:latin typeface="Times New Roman" panose="02020603050405020304" pitchFamily="18" charset="0"/>
                <a:ea typeface="宋体" panose="02010600030101010101" pitchFamily="2" charset="-122"/>
              </a:rPr>
              <a:pPr algn="r">
                <a:lnSpc>
                  <a:spcPct val="100000"/>
                </a:lnSpc>
                <a:spcBef>
                  <a:spcPct val="0"/>
                </a:spcBef>
                <a:buClrTx/>
                <a:buSzTx/>
                <a:buFont typeface="Arial" panose="020B0604020202020204" pitchFamily="34" charset="0"/>
                <a:buNone/>
              </a:pPr>
              <a:t>13</a:t>
            </a:fld>
            <a:endParaRPr lang="en-US" altLang="zh-CN" sz="900">
              <a:solidFill>
                <a:schemeClr val="tx1"/>
              </a:solidFill>
              <a:latin typeface="Times New Roman" panose="02020603050405020304" pitchFamily="18" charset="0"/>
              <a:ea typeface="宋体" panose="02010600030101010101" pitchFamily="2" charset="-122"/>
            </a:endParaRPr>
          </a:p>
        </p:txBody>
      </p:sp>
      <p:graphicFrame>
        <p:nvGraphicFramePr>
          <p:cNvPr id="29701" name="Object 5"/>
          <p:cNvGraphicFramePr>
            <a:graphicFrameLocks noChangeAspect="1"/>
          </p:cNvGraphicFramePr>
          <p:nvPr>
            <p:extLst>
              <p:ext uri="{D42A27DB-BD31-4B8C-83A1-F6EECF244321}">
                <p14:modId xmlns:p14="http://schemas.microsoft.com/office/powerpoint/2010/main" val="2000880891"/>
              </p:ext>
            </p:extLst>
          </p:nvPr>
        </p:nvGraphicFramePr>
        <p:xfrm>
          <a:off x="3227388" y="3287713"/>
          <a:ext cx="1776412" cy="563562"/>
        </p:xfrm>
        <a:graphic>
          <a:graphicData uri="http://schemas.openxmlformats.org/presentationml/2006/ole">
            <mc:AlternateContent xmlns:mc="http://schemas.openxmlformats.org/markup-compatibility/2006">
              <mc:Choice xmlns:v="urn:schemas-microsoft-com:vml" Requires="v">
                <p:oleObj name="Equation" r:id="rId2" imgW="774360" imgH="228600" progId="Equation.DSMT4">
                  <p:embed/>
                </p:oleObj>
              </mc:Choice>
              <mc:Fallback>
                <p:oleObj name="Equation" r:id="rId2" imgW="774360" imgH="228600" progId="Equation.DSMT4">
                  <p:embed/>
                  <p:pic>
                    <p:nvPicPr>
                      <p:cNvPr id="0" name="Picture 50"/>
                      <p:cNvPicPr>
                        <a:picLocks noChangeAspect="1" noChangeArrowheads="1"/>
                      </p:cNvPicPr>
                      <p:nvPr/>
                    </p:nvPicPr>
                    <p:blipFill>
                      <a:blip r:embed="rId3"/>
                      <a:srcRect/>
                      <a:stretch>
                        <a:fillRect/>
                      </a:stretch>
                    </p:blipFill>
                    <p:spPr bwMode="auto">
                      <a:xfrm>
                        <a:off x="3227388" y="3287713"/>
                        <a:ext cx="1776412" cy="563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 name="矩形 38"/>
          <p:cNvSpPr/>
          <p:nvPr/>
        </p:nvSpPr>
        <p:spPr>
          <a:xfrm>
            <a:off x="3286116" y="4000510"/>
            <a:ext cx="1826141" cy="584775"/>
          </a:xfrm>
          <a:prstGeom prst="rect">
            <a:avLst/>
          </a:prstGeom>
          <a:ln/>
        </p:spPr>
        <p:style>
          <a:lnRef idx="3">
            <a:schemeClr val="lt1"/>
          </a:lnRef>
          <a:fillRef idx="1">
            <a:schemeClr val="accent6"/>
          </a:fillRef>
          <a:effectRef idx="1">
            <a:schemeClr val="accent6"/>
          </a:effectRef>
          <a:fontRef idx="minor">
            <a:schemeClr val="lt1"/>
          </a:fontRef>
        </p:style>
        <p:txBody>
          <a:bodyPr wrap="none">
            <a:spAutoFit/>
          </a:bodyPr>
          <a:lstStyle/>
          <a:p>
            <a:pPr>
              <a:buFont typeface="Arial" panose="020B0604020202020204" pitchFamily="34" charset="0"/>
              <a:buNone/>
              <a:defRPr/>
            </a:pPr>
            <a:r>
              <a:rPr lang="zh-CN" alt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ea"/>
                <a:cs typeface="Times New Roman" pitchFamily="18" charset="0"/>
              </a:rPr>
              <a:t>定理得证</a:t>
            </a:r>
          </a:p>
        </p:txBody>
      </p:sp>
      <p:grpSp>
        <p:nvGrpSpPr>
          <p:cNvPr id="4" name="组合 3"/>
          <p:cNvGrpSpPr/>
          <p:nvPr/>
        </p:nvGrpSpPr>
        <p:grpSpPr>
          <a:xfrm>
            <a:off x="1071538" y="357172"/>
            <a:ext cx="5272090" cy="857255"/>
            <a:chOff x="1220468" y="444748"/>
            <a:chExt cx="5123160" cy="768559"/>
          </a:xfrm>
          <a:solidFill>
            <a:schemeClr val="accent1">
              <a:lumMod val="60000"/>
              <a:lumOff val="40000"/>
            </a:schemeClr>
          </a:solidFill>
        </p:grpSpPr>
        <p:sp>
          <p:nvSpPr>
            <p:cNvPr id="2" name="上弧形箭头 1"/>
            <p:cNvSpPr/>
            <p:nvPr/>
          </p:nvSpPr>
          <p:spPr bwMode="auto">
            <a:xfrm>
              <a:off x="1220468" y="444748"/>
              <a:ext cx="5123160" cy="768559"/>
            </a:xfrm>
            <a:prstGeom prst="curvedDownArrow">
              <a:avLst>
                <a:gd name="adj1" fmla="val 47787"/>
                <a:gd name="adj2" fmla="val 75580"/>
                <a:gd name="adj3" fmla="val 27572"/>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3" name="文本框 2"/>
            <p:cNvSpPr txBox="1"/>
            <p:nvPr/>
          </p:nvSpPr>
          <p:spPr>
            <a:xfrm>
              <a:off x="3372487" y="504524"/>
              <a:ext cx="780729" cy="413899"/>
            </a:xfrm>
            <a:prstGeom prst="rect">
              <a:avLst/>
            </a:prstGeom>
            <a:solidFill>
              <a:srgbClr val="3333FF"/>
            </a:solidFill>
            <a:scene3d>
              <a:camera prst="orthographicFront"/>
              <a:lightRig rig="threePt" dir="t"/>
            </a:scene3d>
            <a:sp3d>
              <a:bevelT w="101600" prst="riblet"/>
            </a:sp3d>
          </p:spPr>
          <p:txBody>
            <a:bodyPr wrap="none" rtlCol="0">
              <a:spAutoFit/>
            </a:bodyPr>
            <a:lstStyle/>
            <a:p>
              <a:r>
                <a:rPr lang="zh-CN" altLang="en-US" b="1" dirty="0">
                  <a:solidFill>
                    <a:schemeClr val="bg1"/>
                  </a:solidFill>
                </a:rPr>
                <a:t>等效</a:t>
              </a:r>
            </a:p>
          </p:txBody>
        </p:sp>
      </p:grpSp>
      <p:grpSp>
        <p:nvGrpSpPr>
          <p:cNvPr id="30" name="组合 29"/>
          <p:cNvGrpSpPr/>
          <p:nvPr/>
        </p:nvGrpSpPr>
        <p:grpSpPr>
          <a:xfrm>
            <a:off x="5143504" y="1000114"/>
            <a:ext cx="2760121" cy="1908509"/>
            <a:chOff x="4429124" y="2428874"/>
            <a:chExt cx="2760121" cy="1908509"/>
          </a:xfrm>
        </p:grpSpPr>
        <p:grpSp>
          <p:nvGrpSpPr>
            <p:cNvPr id="31" name="组合 115"/>
            <p:cNvGrpSpPr/>
            <p:nvPr/>
          </p:nvGrpSpPr>
          <p:grpSpPr>
            <a:xfrm>
              <a:off x="4429124" y="2428874"/>
              <a:ext cx="2760121" cy="1908509"/>
              <a:chOff x="4818589" y="1449059"/>
              <a:chExt cx="2760121" cy="1908509"/>
            </a:xfrm>
          </p:grpSpPr>
          <p:sp>
            <p:nvSpPr>
              <p:cNvPr id="33" name="Oval 5"/>
              <p:cNvSpPr>
                <a:spLocks noChangeArrowheads="1"/>
              </p:cNvSpPr>
              <p:nvPr/>
            </p:nvSpPr>
            <p:spPr bwMode="auto">
              <a:xfrm>
                <a:off x="5426257" y="2477139"/>
                <a:ext cx="324000" cy="323824"/>
              </a:xfrm>
              <a:prstGeom prst="ellips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34" name="Line 16"/>
              <p:cNvSpPr>
                <a:spLocks noChangeShapeType="1"/>
              </p:cNvSpPr>
              <p:nvPr/>
            </p:nvSpPr>
            <p:spPr bwMode="auto">
              <a:xfrm flipV="1">
                <a:off x="5577843" y="1844073"/>
                <a:ext cx="0" cy="199761"/>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35" name="Rectangle 15"/>
              <p:cNvSpPr>
                <a:spLocks noChangeArrowheads="1"/>
              </p:cNvSpPr>
              <p:nvPr/>
            </p:nvSpPr>
            <p:spPr bwMode="auto">
              <a:xfrm>
                <a:off x="5498801" y="2043834"/>
                <a:ext cx="151546" cy="266593"/>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36" name="Text Box 6"/>
              <p:cNvSpPr txBox="1">
                <a:spLocks noChangeArrowheads="1"/>
              </p:cNvSpPr>
              <p:nvPr/>
            </p:nvSpPr>
            <p:spPr bwMode="auto">
              <a:xfrm>
                <a:off x="5192491" y="2227926"/>
                <a:ext cx="331822" cy="400752"/>
              </a:xfrm>
              <a:prstGeom prst="rect">
                <a:avLst/>
              </a:prstGeom>
              <a:noFill/>
              <a:ln w="12700" cap="sq">
                <a:noFill/>
                <a:miter lim="800000"/>
                <a:headEnd type="none" w="sm" len="sm"/>
                <a:tailEnd type="none" w="sm" len="sm"/>
              </a:ln>
            </p:spPr>
            <p:txBody>
              <a:bodyPr wrap="none" lIns="92075" tIns="46038" rIns="92075" bIns="46038" anchor="ctr">
                <a:spAutoFit/>
              </a:bodyPr>
              <a:lstStyle/>
              <a:p>
                <a:pPr algn="ctr">
                  <a:spcBef>
                    <a:spcPct val="50000"/>
                  </a:spcBef>
                  <a:buClr>
                    <a:schemeClr val="accent2"/>
                  </a:buClr>
                  <a:buSzPct val="75000"/>
                  <a:buFont typeface="Monotype Sorts" pitchFamily="2" charset="2"/>
                  <a:buNone/>
                </a:pPr>
                <a:r>
                  <a:rPr kumimoji="0" lang="en-US" altLang="zh-CN" sz="2000" b="1" dirty="0"/>
                  <a:t>+</a:t>
                </a:r>
              </a:p>
            </p:txBody>
          </p:sp>
          <p:sp>
            <p:nvSpPr>
              <p:cNvPr id="37" name="Text Box 7"/>
              <p:cNvSpPr txBox="1">
                <a:spLocks noChangeArrowheads="1"/>
              </p:cNvSpPr>
              <p:nvPr/>
            </p:nvSpPr>
            <p:spPr bwMode="auto">
              <a:xfrm>
                <a:off x="5215962" y="2607690"/>
                <a:ext cx="314190" cy="400752"/>
              </a:xfrm>
              <a:prstGeom prst="rect">
                <a:avLst/>
              </a:prstGeom>
              <a:noFill/>
              <a:ln w="12700" cap="sq">
                <a:noFill/>
                <a:miter lim="800000"/>
                <a:headEnd type="none" w="sm" len="sm"/>
                <a:tailEnd type="none" w="sm" len="sm"/>
              </a:ln>
            </p:spPr>
            <p:txBody>
              <a:bodyPr wrap="none" lIns="92075" tIns="46038" rIns="92075" bIns="46038" anchor="ctr">
                <a:spAutoFit/>
              </a:bodyPr>
              <a:lstStyle/>
              <a:p>
                <a:pPr algn="ctr">
                  <a:spcBef>
                    <a:spcPct val="50000"/>
                  </a:spcBef>
                  <a:buClr>
                    <a:schemeClr val="accent2"/>
                  </a:buClr>
                  <a:buSzPct val="75000"/>
                  <a:buFont typeface="Monotype Sorts" pitchFamily="2" charset="2"/>
                  <a:buNone/>
                </a:pPr>
                <a:r>
                  <a:rPr kumimoji="0" lang="en-US" altLang="zh-CN" sz="2000" b="1" dirty="0"/>
                  <a:t>–</a:t>
                </a:r>
              </a:p>
            </p:txBody>
          </p:sp>
          <p:grpSp>
            <p:nvGrpSpPr>
              <p:cNvPr id="38" name="组合 81"/>
              <p:cNvGrpSpPr/>
              <p:nvPr/>
            </p:nvGrpSpPr>
            <p:grpSpPr>
              <a:xfrm>
                <a:off x="5562105" y="1449059"/>
                <a:ext cx="2016605" cy="1908509"/>
                <a:chOff x="5562105" y="1449059"/>
                <a:chExt cx="2016605" cy="1908509"/>
              </a:xfrm>
            </p:grpSpPr>
            <p:sp>
              <p:nvSpPr>
                <p:cNvPr id="42" name="Line 6"/>
                <p:cNvSpPr>
                  <a:spLocks noChangeShapeType="1"/>
                </p:cNvSpPr>
                <p:nvPr/>
              </p:nvSpPr>
              <p:spPr bwMode="auto">
                <a:xfrm>
                  <a:off x="5562698" y="2970718"/>
                  <a:ext cx="774720"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43" name="Line 7"/>
                <p:cNvSpPr>
                  <a:spLocks noChangeShapeType="1"/>
                </p:cNvSpPr>
                <p:nvPr/>
              </p:nvSpPr>
              <p:spPr bwMode="auto">
                <a:xfrm>
                  <a:off x="5562105" y="1850632"/>
                  <a:ext cx="774720"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44" name="Line 9"/>
                <p:cNvSpPr>
                  <a:spLocks noChangeShapeType="1"/>
                </p:cNvSpPr>
                <p:nvPr/>
              </p:nvSpPr>
              <p:spPr bwMode="auto">
                <a:xfrm>
                  <a:off x="5585568" y="2310427"/>
                  <a:ext cx="0" cy="66685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45" name="Line 10"/>
                <p:cNvSpPr>
                  <a:spLocks noChangeShapeType="1"/>
                </p:cNvSpPr>
                <p:nvPr/>
              </p:nvSpPr>
              <p:spPr bwMode="auto">
                <a:xfrm>
                  <a:off x="6104986" y="1850632"/>
                  <a:ext cx="151546" cy="0"/>
                </a:xfrm>
                <a:prstGeom prst="line">
                  <a:avLst/>
                </a:prstGeom>
                <a:noFill/>
                <a:ln w="38100">
                  <a:solidFill>
                    <a:schemeClr val="tx1"/>
                  </a:solidFill>
                  <a:round/>
                  <a:headEnd/>
                  <a:tailEnd type="triangle" w="med" len="me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46" name="Text Box 11"/>
                <p:cNvSpPr txBox="1">
                  <a:spLocks noChangeArrowheads="1"/>
                </p:cNvSpPr>
                <p:nvPr/>
              </p:nvSpPr>
              <p:spPr bwMode="auto">
                <a:xfrm>
                  <a:off x="5911685" y="1475988"/>
                  <a:ext cx="323680" cy="281448"/>
                </a:xfrm>
                <a:prstGeom prst="rect">
                  <a:avLst/>
                </a:prstGeom>
                <a:noFill/>
                <a:ln w="38100">
                  <a:noFill/>
                  <a:miter lim="800000"/>
                  <a:headEnd/>
                  <a:tailEnd/>
                </a:ln>
              </p:spPr>
              <p:txBody>
                <a:bodyPr wrap="square">
                  <a:spAutoFit/>
                </a:bodyPr>
                <a:lstStyle/>
                <a:p>
                  <a:pPr>
                    <a:spcBef>
                      <a:spcPct val="50000"/>
                    </a:spcBef>
                    <a:defRPr/>
                  </a:pPr>
                  <a:r>
                    <a:rPr lang="en-US" altLang="zh-CN" b="1" i="1" dirty="0" err="1"/>
                    <a:t>i</a:t>
                  </a:r>
                  <a:endParaRPr lang="en-US" altLang="zh-CN" b="1" dirty="0">
                    <a:effectLst>
                      <a:outerShdw blurRad="38100" dist="38100" dir="2700000" algn="tl">
                        <a:srgbClr val="000000">
                          <a:alpha val="43137"/>
                        </a:srgbClr>
                      </a:outerShdw>
                    </a:effectLst>
                  </a:endParaRPr>
                </a:p>
              </p:txBody>
            </p:sp>
            <p:sp>
              <p:nvSpPr>
                <p:cNvPr id="47" name="Text Box 12"/>
                <p:cNvSpPr txBox="1">
                  <a:spLocks noChangeArrowheads="1"/>
                </p:cNvSpPr>
                <p:nvPr/>
              </p:nvSpPr>
              <p:spPr bwMode="auto">
                <a:xfrm>
                  <a:off x="6264250" y="2196974"/>
                  <a:ext cx="506208" cy="281448"/>
                </a:xfrm>
                <a:prstGeom prst="rect">
                  <a:avLst/>
                </a:prstGeom>
                <a:noFill/>
                <a:ln w="38100">
                  <a:noFill/>
                  <a:miter lim="800000"/>
                  <a:headEnd/>
                  <a:tailEnd/>
                </a:ln>
              </p:spPr>
              <p:txBody>
                <a:bodyPr>
                  <a:spAutoFit/>
                </a:bodyPr>
                <a:lstStyle/>
                <a:p>
                  <a:pPr>
                    <a:spcBef>
                      <a:spcPct val="50000"/>
                    </a:spcBef>
                    <a:defRPr/>
                  </a:pPr>
                  <a:r>
                    <a:rPr lang="en-US" altLang="zh-CN" b="1" i="1" dirty="0">
                      <a:effectLst>
                        <a:outerShdw blurRad="38100" dist="38100" dir="2700000" algn="tl">
                          <a:srgbClr val="000000">
                            <a:alpha val="43137"/>
                          </a:srgbClr>
                        </a:outerShdw>
                      </a:effectLst>
                    </a:rPr>
                    <a:t> </a:t>
                  </a:r>
                  <a:r>
                    <a:rPr lang="en-US" altLang="zh-CN" b="1" i="1" dirty="0"/>
                    <a:t>u</a:t>
                  </a:r>
                  <a:endParaRPr lang="en-US" altLang="zh-CN" b="1" dirty="0"/>
                </a:p>
              </p:txBody>
            </p:sp>
            <p:sp>
              <p:nvSpPr>
                <p:cNvPr id="48" name="Text Box 13"/>
                <p:cNvSpPr txBox="1">
                  <a:spLocks noChangeArrowheads="1"/>
                </p:cNvSpPr>
                <p:nvPr/>
              </p:nvSpPr>
              <p:spPr bwMode="auto">
                <a:xfrm>
                  <a:off x="6364262" y="1449059"/>
                  <a:ext cx="252576" cy="461665"/>
                </a:xfrm>
                <a:prstGeom prst="rect">
                  <a:avLst/>
                </a:prstGeom>
                <a:noFill/>
                <a:ln w="38100">
                  <a:noFill/>
                  <a:miter lim="800000"/>
                  <a:headEnd/>
                  <a:tailEnd/>
                </a:ln>
              </p:spPr>
              <p:txBody>
                <a:bodyPr>
                  <a:spAutoFit/>
                </a:bodyPr>
                <a:lstStyle/>
                <a:p>
                  <a:pPr>
                    <a:spcBef>
                      <a:spcPct val="50000"/>
                    </a:spcBef>
                    <a:defRPr/>
                  </a:pPr>
                  <a:r>
                    <a:rPr lang="en-US" altLang="zh-CN" b="1" i="1" dirty="0"/>
                    <a:t>a</a:t>
                  </a:r>
                </a:p>
              </p:txBody>
            </p:sp>
            <p:sp>
              <p:nvSpPr>
                <p:cNvPr id="49" name="Text Box 14"/>
                <p:cNvSpPr txBox="1">
                  <a:spLocks noChangeArrowheads="1"/>
                </p:cNvSpPr>
                <p:nvPr/>
              </p:nvSpPr>
              <p:spPr bwMode="auto">
                <a:xfrm>
                  <a:off x="6364262" y="2895903"/>
                  <a:ext cx="404123" cy="461665"/>
                </a:xfrm>
                <a:prstGeom prst="rect">
                  <a:avLst/>
                </a:prstGeom>
                <a:noFill/>
                <a:ln w="38100">
                  <a:noFill/>
                  <a:miter lim="800000"/>
                  <a:headEnd/>
                  <a:tailEnd/>
                </a:ln>
              </p:spPr>
              <p:txBody>
                <a:bodyPr>
                  <a:spAutoFit/>
                </a:bodyPr>
                <a:lstStyle/>
                <a:p>
                  <a:pPr>
                    <a:spcBef>
                      <a:spcPct val="50000"/>
                    </a:spcBef>
                    <a:defRPr/>
                  </a:pPr>
                  <a:r>
                    <a:rPr lang="en-US" altLang="zh-CN" b="1" i="1" dirty="0"/>
                    <a:t>b</a:t>
                  </a:r>
                </a:p>
              </p:txBody>
            </p:sp>
            <p:sp>
              <p:nvSpPr>
                <p:cNvPr id="50" name="Rectangle 18"/>
                <p:cNvSpPr>
                  <a:spLocks noChangeArrowheads="1"/>
                </p:cNvSpPr>
                <p:nvPr/>
              </p:nvSpPr>
              <p:spPr bwMode="auto">
                <a:xfrm>
                  <a:off x="6820978" y="1744193"/>
                  <a:ext cx="757732" cy="1366014"/>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51" name="Text Box 19"/>
                <p:cNvSpPr txBox="1">
                  <a:spLocks noChangeArrowheads="1"/>
                </p:cNvSpPr>
                <p:nvPr/>
              </p:nvSpPr>
              <p:spPr bwMode="auto">
                <a:xfrm>
                  <a:off x="6956510" y="1878859"/>
                  <a:ext cx="404123" cy="904555"/>
                </a:xfrm>
                <a:prstGeom prst="rect">
                  <a:avLst/>
                </a:prstGeom>
                <a:noFill/>
                <a:ln w="38100">
                  <a:noFill/>
                  <a:miter lim="800000"/>
                  <a:headEnd/>
                  <a:tailEnd/>
                </a:ln>
              </p:spPr>
              <p:txBody>
                <a:bodyPr wrap="square">
                  <a:spAutoFit/>
                </a:bodyPr>
                <a:lstStyle/>
                <a:p>
                  <a:pPr>
                    <a:spcBef>
                      <a:spcPct val="50000"/>
                    </a:spcBef>
                    <a:defRPr/>
                  </a:pPr>
                  <a:r>
                    <a:rPr lang="zh-CN" altLang="en-US" sz="2000" b="1" dirty="0">
                      <a:effectLst>
                        <a:outerShdw blurRad="38100" dist="38100" dir="2700000" algn="tl">
                          <a:srgbClr val="000000">
                            <a:alpha val="43137"/>
                          </a:srgbClr>
                        </a:outerShdw>
                      </a:effectLst>
                    </a:rPr>
                    <a:t>外电路</a:t>
                  </a:r>
                </a:p>
              </p:txBody>
            </p:sp>
            <p:sp>
              <p:nvSpPr>
                <p:cNvPr id="52" name="Line 6"/>
                <p:cNvSpPr>
                  <a:spLocks noChangeShapeType="1"/>
                </p:cNvSpPr>
                <p:nvPr/>
              </p:nvSpPr>
              <p:spPr bwMode="auto">
                <a:xfrm>
                  <a:off x="6403753" y="1853416"/>
                  <a:ext cx="432000"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53" name="Line 6"/>
                <p:cNvSpPr>
                  <a:spLocks noChangeShapeType="1"/>
                </p:cNvSpPr>
                <p:nvPr/>
              </p:nvSpPr>
              <p:spPr bwMode="auto">
                <a:xfrm>
                  <a:off x="6395763" y="2971306"/>
                  <a:ext cx="432000"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54" name="Text Box 35"/>
                <p:cNvSpPr txBox="1">
                  <a:spLocks noChangeArrowheads="1"/>
                </p:cNvSpPr>
                <p:nvPr/>
              </p:nvSpPr>
              <p:spPr bwMode="auto">
                <a:xfrm>
                  <a:off x="6378549" y="1889083"/>
                  <a:ext cx="245515" cy="233289"/>
                </a:xfrm>
                <a:prstGeom prst="rect">
                  <a:avLst/>
                </a:prstGeom>
                <a:noFill/>
                <a:ln w="19050">
                  <a:noFill/>
                  <a:miter lim="800000"/>
                  <a:headEnd/>
                  <a:tailEnd/>
                </a:ln>
                <a:effectLst/>
              </p:spPr>
              <p:txBody>
                <a:bodyPr wrap="none"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a:t>
                  </a:r>
                </a:p>
              </p:txBody>
            </p:sp>
            <p:sp>
              <p:nvSpPr>
                <p:cNvPr id="55" name="Text Box 36"/>
                <p:cNvSpPr txBox="1">
                  <a:spLocks noChangeArrowheads="1"/>
                </p:cNvSpPr>
                <p:nvPr/>
              </p:nvSpPr>
              <p:spPr bwMode="auto">
                <a:xfrm>
                  <a:off x="6398856" y="2585903"/>
                  <a:ext cx="231330" cy="233289"/>
                </a:xfrm>
                <a:prstGeom prst="rect">
                  <a:avLst/>
                </a:prstGeom>
                <a:noFill/>
                <a:ln w="19050">
                  <a:noFill/>
                  <a:miter lim="800000"/>
                  <a:headEnd/>
                  <a:tailEnd/>
                </a:ln>
                <a:effectLst/>
              </p:spPr>
              <p:txBody>
                <a:bodyPr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_</a:t>
                  </a:r>
                </a:p>
              </p:txBody>
            </p:sp>
            <p:sp>
              <p:nvSpPr>
                <p:cNvPr id="56" name="Oval 55"/>
                <p:cNvSpPr>
                  <a:spLocks noChangeArrowheads="1"/>
                </p:cNvSpPr>
                <p:nvPr/>
              </p:nvSpPr>
              <p:spPr bwMode="auto">
                <a:xfrm>
                  <a:off x="6317968" y="1819298"/>
                  <a:ext cx="86400" cy="80154"/>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57" name="Oval 55"/>
                <p:cNvSpPr>
                  <a:spLocks noChangeArrowheads="1"/>
                </p:cNvSpPr>
                <p:nvPr/>
              </p:nvSpPr>
              <p:spPr bwMode="auto">
                <a:xfrm>
                  <a:off x="6321398" y="2935898"/>
                  <a:ext cx="79200" cy="80155"/>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grpSp>
          <p:sp>
            <p:nvSpPr>
              <p:cNvPr id="40" name="Text Box 12"/>
              <p:cNvSpPr txBox="1">
                <a:spLocks noChangeArrowheads="1"/>
              </p:cNvSpPr>
              <p:nvPr/>
            </p:nvSpPr>
            <p:spPr bwMode="auto">
              <a:xfrm>
                <a:off x="4818589" y="2353568"/>
                <a:ext cx="642942" cy="461665"/>
              </a:xfrm>
              <a:prstGeom prst="rect">
                <a:avLst/>
              </a:prstGeom>
              <a:noFill/>
              <a:ln w="38100">
                <a:noFill/>
                <a:miter lim="800000"/>
                <a:headEnd/>
                <a:tailEnd/>
              </a:ln>
            </p:spPr>
            <p:txBody>
              <a:bodyPr wrap="square">
                <a:spAutoFit/>
              </a:bodyPr>
              <a:lstStyle/>
              <a:p>
                <a:pPr>
                  <a:spcBef>
                    <a:spcPct val="50000"/>
                  </a:spcBef>
                  <a:defRPr/>
                </a:pPr>
                <a:r>
                  <a:rPr lang="en-US" altLang="zh-CN" b="1" i="1" dirty="0">
                    <a:solidFill>
                      <a:srgbClr val="FF0000"/>
                    </a:solidFill>
                    <a:effectLst>
                      <a:outerShdw blurRad="38100" dist="38100" dir="2700000" algn="tl">
                        <a:srgbClr val="000000">
                          <a:alpha val="43137"/>
                        </a:srgbClr>
                      </a:outerShdw>
                    </a:effectLst>
                  </a:rPr>
                  <a:t> </a:t>
                </a:r>
                <a:r>
                  <a:rPr lang="en-US" altLang="zh-CN" b="1" i="1" dirty="0" err="1"/>
                  <a:t>u</a:t>
                </a:r>
                <a:r>
                  <a:rPr lang="en-US" altLang="zh-CN" b="1" baseline="-25000" dirty="0" err="1"/>
                  <a:t>oc</a:t>
                </a:r>
                <a:endParaRPr lang="en-US" altLang="zh-CN" b="1" baseline="-25000" dirty="0"/>
              </a:p>
            </p:txBody>
          </p:sp>
          <p:sp>
            <p:nvSpPr>
              <p:cNvPr id="41" name="Text Box 12"/>
              <p:cNvSpPr txBox="1">
                <a:spLocks noChangeArrowheads="1"/>
              </p:cNvSpPr>
              <p:nvPr/>
            </p:nvSpPr>
            <p:spPr bwMode="auto">
              <a:xfrm>
                <a:off x="5000628" y="1957326"/>
                <a:ext cx="500066" cy="400110"/>
              </a:xfrm>
              <a:prstGeom prst="rect">
                <a:avLst/>
              </a:prstGeom>
              <a:noFill/>
              <a:ln w="38100">
                <a:noFill/>
                <a:miter lim="800000"/>
                <a:headEnd/>
                <a:tailEnd/>
              </a:ln>
            </p:spPr>
            <p:txBody>
              <a:bodyPr wrap="square">
                <a:spAutoFit/>
              </a:bodyPr>
              <a:lstStyle/>
              <a:p>
                <a:pPr>
                  <a:spcBef>
                    <a:spcPct val="50000"/>
                  </a:spcBef>
                  <a:defRPr/>
                </a:pPr>
                <a:r>
                  <a:rPr lang="en-US" altLang="zh-CN" sz="2000" b="1" i="1" dirty="0"/>
                  <a:t>R</a:t>
                </a:r>
                <a:r>
                  <a:rPr lang="en-US" altLang="zh-CN" sz="2000" b="1" baseline="-25000" dirty="0"/>
                  <a:t>0</a:t>
                </a:r>
              </a:p>
            </p:txBody>
          </p:sp>
        </p:grpSp>
        <p:sp>
          <p:nvSpPr>
            <p:cNvPr id="32" name="Rectangle 4"/>
            <p:cNvSpPr>
              <a:spLocks noChangeArrowheads="1"/>
            </p:cNvSpPr>
            <p:nvPr/>
          </p:nvSpPr>
          <p:spPr bwMode="auto">
            <a:xfrm>
              <a:off x="4500562" y="2571750"/>
              <a:ext cx="1071538" cy="1665280"/>
            </a:xfrm>
            <a:prstGeom prst="rect">
              <a:avLst/>
            </a:prstGeom>
            <a:noFill/>
            <a:ln w="57150">
              <a:solidFill>
                <a:srgbClr val="FF0000"/>
              </a:solidFill>
              <a:prstDash val="sysDot"/>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grpSp>
      <p:grpSp>
        <p:nvGrpSpPr>
          <p:cNvPr id="5" name="组合 4"/>
          <p:cNvGrpSpPr/>
          <p:nvPr/>
        </p:nvGrpSpPr>
        <p:grpSpPr>
          <a:xfrm>
            <a:off x="652432" y="1000114"/>
            <a:ext cx="2705122" cy="1867233"/>
            <a:chOff x="652432" y="1000114"/>
            <a:chExt cx="2705122" cy="1867233"/>
          </a:xfrm>
        </p:grpSpPr>
        <p:grpSp>
          <p:nvGrpSpPr>
            <p:cNvPr id="10" name="组合 9"/>
            <p:cNvGrpSpPr/>
            <p:nvPr/>
          </p:nvGrpSpPr>
          <p:grpSpPr>
            <a:xfrm>
              <a:off x="785786" y="1000114"/>
              <a:ext cx="2571768" cy="1857388"/>
              <a:chOff x="785786" y="857238"/>
              <a:chExt cx="2571768" cy="1857388"/>
            </a:xfrm>
          </p:grpSpPr>
          <p:sp>
            <p:nvSpPr>
              <p:cNvPr id="11" name="Line 6"/>
              <p:cNvSpPr>
                <a:spLocks noChangeShapeType="1"/>
              </p:cNvSpPr>
              <p:nvPr/>
            </p:nvSpPr>
            <p:spPr bwMode="auto">
              <a:xfrm>
                <a:off x="1564752" y="2404723"/>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4" name="Line 7"/>
              <p:cNvSpPr>
                <a:spLocks noChangeShapeType="1"/>
              </p:cNvSpPr>
              <p:nvPr/>
            </p:nvSpPr>
            <p:spPr bwMode="auto">
              <a:xfrm>
                <a:off x="1550164" y="1277159"/>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5" name="Line 10"/>
              <p:cNvSpPr>
                <a:spLocks noChangeShapeType="1"/>
              </p:cNvSpPr>
              <p:nvPr/>
            </p:nvSpPr>
            <p:spPr bwMode="auto">
              <a:xfrm>
                <a:off x="1835102" y="1277159"/>
                <a:ext cx="156557" cy="0"/>
              </a:xfrm>
              <a:prstGeom prst="line">
                <a:avLst/>
              </a:prstGeom>
              <a:noFill/>
              <a:ln w="38100">
                <a:solidFill>
                  <a:schemeClr val="tx1"/>
                </a:solidFill>
                <a:round/>
                <a:headEnd/>
                <a:tailEnd type="triangle" w="med" len="me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6" name="Text Box 11"/>
              <p:cNvSpPr txBox="1">
                <a:spLocks noChangeArrowheads="1"/>
              </p:cNvSpPr>
              <p:nvPr/>
            </p:nvSpPr>
            <p:spPr bwMode="auto">
              <a:xfrm>
                <a:off x="1668755" y="889013"/>
                <a:ext cx="334383" cy="283327"/>
              </a:xfrm>
              <a:prstGeom prst="rect">
                <a:avLst/>
              </a:prstGeom>
              <a:noFill/>
              <a:ln w="38100">
                <a:noFill/>
                <a:miter lim="800000"/>
                <a:headEnd/>
                <a:tailEnd/>
              </a:ln>
            </p:spPr>
            <p:txBody>
              <a:bodyPr wrap="square">
                <a:spAutoFit/>
              </a:bodyPr>
              <a:lstStyle/>
              <a:p>
                <a:pPr>
                  <a:spcBef>
                    <a:spcPct val="50000"/>
                  </a:spcBef>
                  <a:defRPr/>
                </a:pPr>
                <a:r>
                  <a:rPr lang="en-US" altLang="zh-CN" b="1" i="1" dirty="0" err="1"/>
                  <a:t>i</a:t>
                </a:r>
                <a:endParaRPr lang="en-US" altLang="zh-CN" b="1" dirty="0">
                  <a:effectLst>
                    <a:outerShdw blurRad="38100" dist="38100" dir="2700000" algn="tl">
                      <a:srgbClr val="000000">
                        <a:alpha val="43137"/>
                      </a:srgbClr>
                    </a:outerShdw>
                  </a:effectLst>
                </a:endParaRPr>
              </a:p>
            </p:txBody>
          </p:sp>
          <p:sp>
            <p:nvSpPr>
              <p:cNvPr id="17" name="Text Box 12"/>
              <p:cNvSpPr txBox="1">
                <a:spLocks noChangeArrowheads="1"/>
              </p:cNvSpPr>
              <p:nvPr/>
            </p:nvSpPr>
            <p:spPr bwMode="auto">
              <a:xfrm>
                <a:off x="1999635" y="1590700"/>
                <a:ext cx="522944" cy="283328"/>
              </a:xfrm>
              <a:prstGeom prst="rect">
                <a:avLst/>
              </a:prstGeom>
              <a:noFill/>
              <a:ln w="38100">
                <a:noFill/>
                <a:miter lim="800000"/>
                <a:headEnd/>
                <a:tailEnd/>
              </a:ln>
            </p:spPr>
            <p:txBody>
              <a:bodyPr>
                <a:spAutoFit/>
              </a:bodyPr>
              <a:lstStyle/>
              <a:p>
                <a:pPr>
                  <a:spcBef>
                    <a:spcPct val="50000"/>
                  </a:spcBef>
                  <a:defRPr/>
                </a:pPr>
                <a:r>
                  <a:rPr lang="en-US" altLang="zh-CN" b="1" i="1" dirty="0">
                    <a:effectLst>
                      <a:outerShdw blurRad="38100" dist="38100" dir="2700000" algn="tl">
                        <a:srgbClr val="000000">
                          <a:alpha val="43137"/>
                        </a:srgbClr>
                      </a:outerShdw>
                    </a:effectLst>
                  </a:rPr>
                  <a:t> </a:t>
                </a:r>
                <a:r>
                  <a:rPr lang="en-US" altLang="zh-CN" b="1" i="1" dirty="0"/>
                  <a:t>u</a:t>
                </a:r>
                <a:endParaRPr lang="en-US" altLang="zh-CN" b="1" dirty="0"/>
              </a:p>
            </p:txBody>
          </p:sp>
          <p:sp>
            <p:nvSpPr>
              <p:cNvPr id="18" name="Text Box 13"/>
              <p:cNvSpPr txBox="1">
                <a:spLocks noChangeArrowheads="1"/>
              </p:cNvSpPr>
              <p:nvPr/>
            </p:nvSpPr>
            <p:spPr bwMode="auto">
              <a:xfrm>
                <a:off x="2143107" y="857238"/>
                <a:ext cx="260928" cy="283328"/>
              </a:xfrm>
              <a:prstGeom prst="rect">
                <a:avLst/>
              </a:prstGeom>
              <a:noFill/>
              <a:ln w="38100">
                <a:noFill/>
                <a:miter lim="800000"/>
                <a:headEnd/>
                <a:tailEnd/>
              </a:ln>
            </p:spPr>
            <p:txBody>
              <a:bodyPr>
                <a:spAutoFit/>
              </a:bodyPr>
              <a:lstStyle/>
              <a:p>
                <a:pPr>
                  <a:spcBef>
                    <a:spcPct val="50000"/>
                  </a:spcBef>
                  <a:defRPr/>
                </a:pPr>
                <a:r>
                  <a:rPr lang="en-US" altLang="zh-CN" b="1" i="1" dirty="0"/>
                  <a:t>a</a:t>
                </a:r>
              </a:p>
            </p:txBody>
          </p:sp>
          <p:sp>
            <p:nvSpPr>
              <p:cNvPr id="19" name="Text Box 14"/>
              <p:cNvSpPr txBox="1">
                <a:spLocks noChangeArrowheads="1"/>
              </p:cNvSpPr>
              <p:nvPr/>
            </p:nvSpPr>
            <p:spPr bwMode="auto">
              <a:xfrm>
                <a:off x="2143107" y="2431298"/>
                <a:ext cx="417486" cy="283328"/>
              </a:xfrm>
              <a:prstGeom prst="rect">
                <a:avLst/>
              </a:prstGeom>
              <a:noFill/>
              <a:ln w="38100">
                <a:noFill/>
                <a:miter lim="800000"/>
                <a:headEnd/>
                <a:tailEnd/>
              </a:ln>
            </p:spPr>
            <p:txBody>
              <a:bodyPr>
                <a:spAutoFit/>
              </a:bodyPr>
              <a:lstStyle/>
              <a:p>
                <a:pPr>
                  <a:spcBef>
                    <a:spcPct val="50000"/>
                  </a:spcBef>
                  <a:defRPr/>
                </a:pPr>
                <a:r>
                  <a:rPr lang="en-US" altLang="zh-CN" b="1" i="1" dirty="0"/>
                  <a:t>b</a:t>
                </a:r>
              </a:p>
            </p:txBody>
          </p:sp>
          <p:sp>
            <p:nvSpPr>
              <p:cNvPr id="20" name="Rectangle 18"/>
              <p:cNvSpPr>
                <a:spLocks noChangeArrowheads="1"/>
              </p:cNvSpPr>
              <p:nvPr/>
            </p:nvSpPr>
            <p:spPr bwMode="auto">
              <a:xfrm>
                <a:off x="2574768" y="1170009"/>
                <a:ext cx="782786" cy="1375134"/>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21" name="Text Box 19"/>
              <p:cNvSpPr txBox="1">
                <a:spLocks noChangeArrowheads="1"/>
              </p:cNvSpPr>
              <p:nvPr/>
            </p:nvSpPr>
            <p:spPr bwMode="auto">
              <a:xfrm>
                <a:off x="2738076" y="1305573"/>
                <a:ext cx="417486" cy="910595"/>
              </a:xfrm>
              <a:prstGeom prst="rect">
                <a:avLst/>
              </a:prstGeom>
              <a:noFill/>
              <a:ln w="38100">
                <a:noFill/>
                <a:miter lim="800000"/>
                <a:headEnd/>
                <a:tailEnd/>
              </a:ln>
            </p:spPr>
            <p:txBody>
              <a:bodyPr wrap="square">
                <a:spAutoFit/>
              </a:bodyPr>
              <a:lstStyle/>
              <a:p>
                <a:pPr>
                  <a:spcBef>
                    <a:spcPct val="50000"/>
                  </a:spcBef>
                  <a:defRPr/>
                </a:pPr>
                <a:r>
                  <a:rPr lang="zh-CN" altLang="en-US" sz="2000" b="1" dirty="0">
                    <a:effectLst>
                      <a:outerShdw blurRad="38100" dist="38100" dir="2700000" algn="tl">
                        <a:srgbClr val="000000">
                          <a:alpha val="43137"/>
                        </a:srgbClr>
                      </a:outerShdw>
                    </a:effectLst>
                  </a:rPr>
                  <a:t>外电路</a:t>
                </a:r>
              </a:p>
            </p:txBody>
          </p:sp>
          <p:sp>
            <p:nvSpPr>
              <p:cNvPr id="22" name="Line 6"/>
              <p:cNvSpPr>
                <a:spLocks noChangeShapeType="1"/>
              </p:cNvSpPr>
              <p:nvPr/>
            </p:nvSpPr>
            <p:spPr bwMode="auto">
              <a:xfrm>
                <a:off x="2143748" y="1279962"/>
                <a:ext cx="44628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23" name="Line 6"/>
              <p:cNvSpPr>
                <a:spLocks noChangeShapeType="1"/>
              </p:cNvSpPr>
              <p:nvPr/>
            </p:nvSpPr>
            <p:spPr bwMode="auto">
              <a:xfrm>
                <a:off x="2135493" y="2405314"/>
                <a:ext cx="44628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24" name="Text Box 35"/>
              <p:cNvSpPr txBox="1">
                <a:spLocks noChangeArrowheads="1"/>
              </p:cNvSpPr>
              <p:nvPr/>
            </p:nvSpPr>
            <p:spPr bwMode="auto">
              <a:xfrm>
                <a:off x="2117715" y="1315866"/>
                <a:ext cx="253633" cy="234847"/>
              </a:xfrm>
              <a:prstGeom prst="rect">
                <a:avLst/>
              </a:prstGeom>
              <a:noFill/>
              <a:ln w="19050">
                <a:noFill/>
                <a:miter lim="800000"/>
                <a:headEnd/>
                <a:tailEnd/>
              </a:ln>
              <a:effectLst/>
            </p:spPr>
            <p:txBody>
              <a:bodyPr wrap="none"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a:t>
                </a:r>
              </a:p>
            </p:txBody>
          </p:sp>
          <p:sp>
            <p:nvSpPr>
              <p:cNvPr id="25" name="Text Box 36"/>
              <p:cNvSpPr txBox="1">
                <a:spLocks noChangeArrowheads="1"/>
              </p:cNvSpPr>
              <p:nvPr/>
            </p:nvSpPr>
            <p:spPr bwMode="auto">
              <a:xfrm>
                <a:off x="2138695" y="2010099"/>
                <a:ext cx="238979" cy="234846"/>
              </a:xfrm>
              <a:prstGeom prst="rect">
                <a:avLst/>
              </a:prstGeom>
              <a:noFill/>
              <a:ln w="19050">
                <a:noFill/>
                <a:miter lim="800000"/>
                <a:headEnd/>
                <a:tailEnd/>
              </a:ln>
              <a:effectLst/>
            </p:spPr>
            <p:txBody>
              <a:bodyPr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_</a:t>
                </a:r>
              </a:p>
            </p:txBody>
          </p:sp>
          <p:sp>
            <p:nvSpPr>
              <p:cNvPr id="26" name="Oval 55"/>
              <p:cNvSpPr>
                <a:spLocks noChangeArrowheads="1"/>
              </p:cNvSpPr>
              <p:nvPr/>
            </p:nvSpPr>
            <p:spPr bwMode="auto">
              <a:xfrm>
                <a:off x="2055132" y="1245615"/>
                <a:ext cx="89257" cy="80690"/>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27" name="Oval 55"/>
              <p:cNvSpPr>
                <a:spLocks noChangeArrowheads="1"/>
              </p:cNvSpPr>
              <p:nvPr/>
            </p:nvSpPr>
            <p:spPr bwMode="auto">
              <a:xfrm>
                <a:off x="2058675" y="2369670"/>
                <a:ext cx="89257" cy="80690"/>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28" name="Rectangle 18"/>
              <p:cNvSpPr>
                <a:spLocks noChangeArrowheads="1"/>
              </p:cNvSpPr>
              <p:nvPr/>
            </p:nvSpPr>
            <p:spPr bwMode="auto">
              <a:xfrm>
                <a:off x="785786" y="1184339"/>
                <a:ext cx="782786" cy="1375133"/>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29" name="Text Box 19"/>
              <p:cNvSpPr txBox="1">
                <a:spLocks noChangeArrowheads="1"/>
              </p:cNvSpPr>
              <p:nvPr/>
            </p:nvSpPr>
            <p:spPr bwMode="auto">
              <a:xfrm>
                <a:off x="955740" y="1571410"/>
                <a:ext cx="417486" cy="469094"/>
              </a:xfrm>
              <a:prstGeom prst="rect">
                <a:avLst/>
              </a:prstGeom>
              <a:noFill/>
              <a:ln w="38100">
                <a:noFill/>
                <a:miter lim="800000"/>
                <a:headEnd/>
                <a:tailEnd/>
              </a:ln>
            </p:spPr>
            <p:txBody>
              <a:bodyPr>
                <a:spAutoFit/>
              </a:bodyPr>
              <a:lstStyle/>
              <a:p>
                <a:pPr>
                  <a:spcBef>
                    <a:spcPct val="50000"/>
                  </a:spcBef>
                  <a:defRPr/>
                </a:pPr>
                <a:r>
                  <a:rPr lang="en-US" altLang="zh-CN" sz="2800" b="1" dirty="0">
                    <a:effectLst>
                      <a:outerShdw blurRad="38100" dist="38100" dir="2700000" algn="tl">
                        <a:srgbClr val="000000">
                          <a:alpha val="43137"/>
                        </a:srgbClr>
                      </a:outerShdw>
                    </a:effectLst>
                  </a:rPr>
                  <a:t>N</a:t>
                </a:r>
                <a:endParaRPr lang="zh-CN" altLang="en-US" sz="2800" b="1" dirty="0">
                  <a:effectLst>
                    <a:outerShdw blurRad="38100" dist="38100" dir="2700000" algn="tl">
                      <a:srgbClr val="000000">
                        <a:alpha val="43137"/>
                      </a:srgbClr>
                    </a:outerShdw>
                  </a:effectLst>
                </a:endParaRPr>
              </a:p>
            </p:txBody>
          </p:sp>
        </p:grpSp>
        <p:sp>
          <p:nvSpPr>
            <p:cNvPr id="58" name="Rectangle 4"/>
            <p:cNvSpPr>
              <a:spLocks noChangeArrowheads="1"/>
            </p:cNvSpPr>
            <p:nvPr/>
          </p:nvSpPr>
          <p:spPr bwMode="auto">
            <a:xfrm>
              <a:off x="652432" y="1202067"/>
              <a:ext cx="1071538" cy="1665280"/>
            </a:xfrm>
            <a:prstGeom prst="rect">
              <a:avLst/>
            </a:prstGeom>
            <a:noFill/>
            <a:ln w="57150">
              <a:solidFill>
                <a:srgbClr val="FF0000"/>
              </a:solidFill>
              <a:prstDash val="sysDot"/>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33831374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dissolv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9701"/>
                                        </p:tgtEl>
                                        <p:attrNameLst>
                                          <p:attrName>style.visibility</p:attrName>
                                        </p:attrNameLst>
                                      </p:cBhvr>
                                      <p:to>
                                        <p:strVal val="visible"/>
                                      </p:to>
                                    </p:set>
                                    <p:anim calcmode="lin" valueType="num">
                                      <p:cBhvr additive="base">
                                        <p:cTn id="12" dur="500" fill="hold"/>
                                        <p:tgtEl>
                                          <p:spTgt spid="29701"/>
                                        </p:tgtEl>
                                        <p:attrNameLst>
                                          <p:attrName>ppt_x</p:attrName>
                                        </p:attrNameLst>
                                      </p:cBhvr>
                                      <p:tavLst>
                                        <p:tav tm="0">
                                          <p:val>
                                            <p:strVal val="#ppt_x"/>
                                          </p:val>
                                        </p:tav>
                                        <p:tav tm="100000">
                                          <p:val>
                                            <p:strVal val="#ppt_x"/>
                                          </p:val>
                                        </p:tav>
                                      </p:tavLst>
                                    </p:anim>
                                    <p:anim calcmode="lin" valueType="num">
                                      <p:cBhvr additive="base">
                                        <p:cTn id="13" dur="500" fill="hold"/>
                                        <p:tgtEl>
                                          <p:spTgt spid="2970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500"/>
                            </p:stCondLst>
                            <p:childTnLst>
                              <p:par>
                                <p:cTn id="25" presetID="42" presetClass="entr" presetSubtype="0"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1000"/>
                                        <p:tgtEl>
                                          <p:spTgt spid="39"/>
                                        </p:tgtEl>
                                      </p:cBhvr>
                                    </p:animEffect>
                                    <p:anim calcmode="lin" valueType="num">
                                      <p:cBhvr>
                                        <p:cTn id="28" dur="1000" fill="hold"/>
                                        <p:tgtEl>
                                          <p:spTgt spid="39"/>
                                        </p:tgtEl>
                                        <p:attrNameLst>
                                          <p:attrName>ppt_x</p:attrName>
                                        </p:attrNameLst>
                                      </p:cBhvr>
                                      <p:tavLst>
                                        <p:tav tm="0">
                                          <p:val>
                                            <p:strVal val="#ppt_x"/>
                                          </p:val>
                                        </p:tav>
                                        <p:tav tm="100000">
                                          <p:val>
                                            <p:strVal val="#ppt_x"/>
                                          </p:val>
                                        </p:tav>
                                      </p:tavLst>
                                    </p:anim>
                                    <p:anim calcmode="lin" valueType="num">
                                      <p:cBhvr>
                                        <p:cTn id="2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14282" y="428610"/>
            <a:ext cx="8286808" cy="1311297"/>
            <a:chOff x="214282" y="571486"/>
            <a:chExt cx="8286808" cy="1311297"/>
          </a:xfrm>
        </p:grpSpPr>
        <p:sp>
          <p:nvSpPr>
            <p:cNvPr id="3" name="矩形 2"/>
            <p:cNvSpPr/>
            <p:nvPr/>
          </p:nvSpPr>
          <p:spPr>
            <a:xfrm>
              <a:off x="1000100" y="928676"/>
              <a:ext cx="7500990" cy="954107"/>
            </a:xfrm>
            <a:prstGeom prst="rect">
              <a:avLst/>
            </a:prstGeom>
            <a:ln w="50800"/>
          </p:spPr>
          <p:style>
            <a:lnRef idx="2">
              <a:schemeClr val="accent2"/>
            </a:lnRef>
            <a:fillRef idx="1">
              <a:schemeClr val="lt1"/>
            </a:fillRef>
            <a:effectRef idx="0">
              <a:schemeClr val="accent2"/>
            </a:effectRef>
            <a:fontRef idx="minor">
              <a:schemeClr val="dk1"/>
            </a:fontRef>
          </p:style>
          <p:txBody>
            <a:bodyPr wrap="square">
              <a:spAutoFit/>
            </a:bodyPr>
            <a:lstStyle/>
            <a:p>
              <a:r>
                <a:rPr lang="zh-CN" altLang="en-US" sz="2800" b="1" dirty="0"/>
                <a:t>            实际工程中，如果我们只需求解电路中某一特定支路的电流或电压。。。</a:t>
              </a:r>
              <a:endParaRPr lang="zh-CN" altLang="en-US" sz="2800" b="1" dirty="0">
                <a:solidFill>
                  <a:srgbClr val="CC0000"/>
                </a:solidFill>
              </a:endParaRPr>
            </a:p>
          </p:txBody>
        </p:sp>
        <p:sp>
          <p:nvSpPr>
            <p:cNvPr id="2" name="文本框 1"/>
            <p:cNvSpPr txBox="1"/>
            <p:nvPr/>
          </p:nvSpPr>
          <p:spPr>
            <a:xfrm>
              <a:off x="214282" y="571486"/>
              <a:ext cx="1826141" cy="584775"/>
            </a:xfrm>
            <a:prstGeom prst="rect">
              <a:avLst/>
            </a:prstGeom>
          </p:spPr>
          <p:style>
            <a:lnRef idx="3">
              <a:schemeClr val="lt1"/>
            </a:lnRef>
            <a:fillRef idx="1">
              <a:schemeClr val="accent6"/>
            </a:fillRef>
            <a:effectRef idx="1">
              <a:schemeClr val="accent6"/>
            </a:effectRef>
            <a:fontRef idx="minor">
              <a:schemeClr val="lt1"/>
            </a:fontRef>
          </p:style>
          <p:txBody>
            <a:bodyPr wrap="none" rtlCol="0">
              <a:spAutoFit/>
            </a:bodyPr>
            <a:lstStyle/>
            <a:p>
              <a:r>
                <a:rPr lang="zh-CN" alt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rPr>
                <a:t>问题引出</a:t>
              </a:r>
            </a:p>
          </p:txBody>
        </p:sp>
      </p:grpSp>
      <p:pic>
        <p:nvPicPr>
          <p:cNvPr id="32" name="Picture 2" descr="E:\sw\课件\讲课比赛\问号.jpg"/>
          <p:cNvPicPr>
            <a:picLocks noChangeAspect="1" noChangeArrowheads="1"/>
          </p:cNvPicPr>
          <p:nvPr/>
        </p:nvPicPr>
        <p:blipFill>
          <a:blip r:embed="rId3" cstate="print"/>
          <a:srcRect/>
          <a:stretch>
            <a:fillRect/>
          </a:stretch>
        </p:blipFill>
        <p:spPr bwMode="auto">
          <a:xfrm>
            <a:off x="0" y="3071812"/>
            <a:ext cx="2071687" cy="2071688"/>
          </a:xfrm>
          <a:prstGeom prst="rect">
            <a:avLst/>
          </a:prstGeom>
          <a:noFill/>
          <a:ln w="9525">
            <a:noFill/>
            <a:miter lim="800000"/>
            <a:headEnd/>
            <a:tailEnd/>
          </a:ln>
        </p:spPr>
      </p:pic>
      <p:sp>
        <p:nvSpPr>
          <p:cNvPr id="101" name="Rectangle 198"/>
          <p:cNvSpPr>
            <a:spLocks noChangeArrowheads="1"/>
          </p:cNvSpPr>
          <p:nvPr/>
        </p:nvSpPr>
        <p:spPr bwMode="auto">
          <a:xfrm>
            <a:off x="1837171" y="2074247"/>
            <a:ext cx="2053161" cy="2329344"/>
          </a:xfrm>
          <a:prstGeom prst="rect">
            <a:avLst/>
          </a:prstGeom>
          <a:solidFill>
            <a:srgbClr val="CCFFFF"/>
          </a:solidFill>
          <a:ln w="57150">
            <a:solidFill>
              <a:srgbClr val="FF0000"/>
            </a:solidFill>
            <a:prstDash val="sysDot"/>
            <a:miter lim="800000"/>
            <a:headEnd/>
            <a:tailEnd/>
          </a:ln>
        </p:spPr>
        <p:txBody>
          <a:bodyPr wrap="square"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endParaRPr lang="zh-CN" altLang="en-US"/>
          </a:p>
        </p:txBody>
      </p:sp>
      <p:grpSp>
        <p:nvGrpSpPr>
          <p:cNvPr id="102" name="组合 101"/>
          <p:cNvGrpSpPr/>
          <p:nvPr/>
        </p:nvGrpSpPr>
        <p:grpSpPr>
          <a:xfrm>
            <a:off x="4188259" y="2367296"/>
            <a:ext cx="792316" cy="1743247"/>
            <a:chOff x="4443482" y="1735457"/>
            <a:chExt cx="792316" cy="1743247"/>
          </a:xfrm>
        </p:grpSpPr>
        <p:sp>
          <p:nvSpPr>
            <p:cNvPr id="103" name="Line 199"/>
            <p:cNvSpPr>
              <a:spLocks noChangeShapeType="1"/>
            </p:cNvSpPr>
            <p:nvPr/>
          </p:nvSpPr>
          <p:spPr bwMode="auto">
            <a:xfrm>
              <a:off x="4547984" y="1735457"/>
              <a:ext cx="0" cy="174324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104" name="Rectangle 200"/>
            <p:cNvSpPr>
              <a:spLocks noChangeArrowheads="1"/>
            </p:cNvSpPr>
            <p:nvPr/>
          </p:nvSpPr>
          <p:spPr bwMode="auto">
            <a:xfrm>
              <a:off x="4443482" y="2401255"/>
              <a:ext cx="209004" cy="411650"/>
            </a:xfrm>
            <a:prstGeom prst="rect">
              <a:avLst/>
            </a:prstGeom>
            <a:solidFill>
              <a:srgbClr val="CCFF99"/>
            </a:solidFill>
            <a:ln w="38100">
              <a:solidFill>
                <a:schemeClr val="tx1"/>
              </a:solidFill>
              <a:miter lim="800000"/>
              <a:headEnd/>
              <a:tailEnd/>
            </a:ln>
          </p:spPr>
          <p:txBody>
            <a:bodyPr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endParaRPr lang="zh-CN" altLang="en-US"/>
            </a:p>
          </p:txBody>
        </p:sp>
        <p:sp>
          <p:nvSpPr>
            <p:cNvPr id="105" name="Text Box 201"/>
            <p:cNvSpPr txBox="1">
              <a:spLocks noChangeArrowheads="1"/>
            </p:cNvSpPr>
            <p:nvPr/>
          </p:nvSpPr>
          <p:spPr bwMode="auto">
            <a:xfrm>
              <a:off x="4758888" y="2429892"/>
              <a:ext cx="476910" cy="34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0" tIns="0" rIns="0" bIns="0">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kumimoji="1" lang="en-US" altLang="zh-CN" sz="2000" b="1" i="1">
                  <a:solidFill>
                    <a:srgbClr val="003300"/>
                  </a:solidFill>
                  <a:latin typeface="Times New Roman" panose="02020603050405020304" pitchFamily="18" charset="0"/>
                  <a:cs typeface="Times New Roman" panose="02020603050405020304" pitchFamily="18" charset="0"/>
                </a:rPr>
                <a:t>R</a:t>
              </a:r>
              <a:r>
                <a:rPr kumimoji="1" lang="en-US" altLang="zh-CN" sz="2000" b="1" baseline="-25000">
                  <a:solidFill>
                    <a:srgbClr val="003300"/>
                  </a:solidFill>
                  <a:latin typeface="Times New Roman" panose="02020603050405020304" pitchFamily="18" charset="0"/>
                  <a:cs typeface="Times New Roman" panose="02020603050405020304" pitchFamily="18" charset="0"/>
                </a:rPr>
                <a:t>5</a:t>
              </a:r>
              <a:endParaRPr kumimoji="1" lang="en-US" altLang="zh-CN" sz="2000" b="1" i="1">
                <a:solidFill>
                  <a:srgbClr val="003300"/>
                </a:solidFill>
                <a:latin typeface="Times New Roman" panose="02020603050405020304" pitchFamily="18" charset="0"/>
                <a:cs typeface="Times New Roman" panose="02020603050405020304" pitchFamily="18" charset="0"/>
              </a:endParaRPr>
            </a:p>
          </p:txBody>
        </p:sp>
        <p:sp>
          <p:nvSpPr>
            <p:cNvPr id="106" name="Line 202"/>
            <p:cNvSpPr>
              <a:spLocks noChangeShapeType="1"/>
            </p:cNvSpPr>
            <p:nvPr/>
          </p:nvSpPr>
          <p:spPr bwMode="auto">
            <a:xfrm>
              <a:off x="4639186" y="1900117"/>
              <a:ext cx="0" cy="318581"/>
            </a:xfrm>
            <a:prstGeom prst="line">
              <a:avLst/>
            </a:prstGeom>
            <a:noFill/>
            <a:ln w="38100">
              <a:solidFill>
                <a:srgbClr val="FF3300"/>
              </a:solidFill>
              <a:round/>
              <a:headEnd/>
              <a:tailEnd type="triangle" w="med" len="med"/>
            </a:ln>
            <a:extLst>
              <a:ext uri="{909E8E84-426E-40DD-AFC4-6F175D3DCCD1}">
                <a14:hiddenFill xmlns:a14="http://schemas.microsoft.com/office/drawing/2010/main">
                  <a:noFill/>
                </a14:hiddenFill>
              </a:ext>
            </a:extLst>
          </p:spPr>
          <p:txBody>
            <a:bodyPr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107" name="Text Box 203"/>
            <p:cNvSpPr txBox="1">
              <a:spLocks noChangeArrowheads="1"/>
            </p:cNvSpPr>
            <p:nvPr/>
          </p:nvSpPr>
          <p:spPr bwMode="auto">
            <a:xfrm>
              <a:off x="4698087" y="1846423"/>
              <a:ext cx="397108" cy="34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0" tIns="0" rIns="0" bIns="0">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kumimoji="1" lang="en-US" altLang="zh-CN" sz="2000" b="1" i="1">
                  <a:solidFill>
                    <a:srgbClr val="003300"/>
                  </a:solidFill>
                  <a:latin typeface="Times New Roman" panose="02020603050405020304" pitchFamily="18" charset="0"/>
                  <a:cs typeface="Times New Roman" panose="02020603050405020304" pitchFamily="18" charset="0"/>
                </a:rPr>
                <a:t>I</a:t>
              </a:r>
              <a:r>
                <a:rPr kumimoji="1" lang="en-US" altLang="zh-CN" sz="2000" b="1" baseline="-25000">
                  <a:solidFill>
                    <a:srgbClr val="003300"/>
                  </a:solidFill>
                  <a:latin typeface="Times New Roman" panose="02020603050405020304" pitchFamily="18" charset="0"/>
                  <a:cs typeface="Times New Roman" panose="02020603050405020304" pitchFamily="18" charset="0"/>
                </a:rPr>
                <a:t>5</a:t>
              </a:r>
              <a:endParaRPr kumimoji="1" lang="en-US" altLang="zh-CN" sz="2000" b="1" i="1">
                <a:solidFill>
                  <a:srgbClr val="003300"/>
                </a:solidFill>
                <a:latin typeface="Times New Roman" panose="02020603050405020304" pitchFamily="18" charset="0"/>
                <a:cs typeface="Times New Roman" panose="02020603050405020304" pitchFamily="18" charset="0"/>
              </a:endParaRPr>
            </a:p>
          </p:txBody>
        </p:sp>
      </p:grpSp>
      <p:grpSp>
        <p:nvGrpSpPr>
          <p:cNvPr id="108" name="组合 107"/>
          <p:cNvGrpSpPr/>
          <p:nvPr/>
        </p:nvGrpSpPr>
        <p:grpSpPr>
          <a:xfrm>
            <a:off x="1935717" y="2351898"/>
            <a:ext cx="2369348" cy="1763303"/>
            <a:chOff x="1287512" y="1625753"/>
            <a:chExt cx="2369348" cy="1763303"/>
          </a:xfrm>
        </p:grpSpPr>
        <p:sp>
          <p:nvSpPr>
            <p:cNvPr id="109" name="Line 205"/>
            <p:cNvSpPr>
              <a:spLocks noChangeShapeType="1"/>
            </p:cNvSpPr>
            <p:nvPr/>
          </p:nvSpPr>
          <p:spPr bwMode="auto">
            <a:xfrm>
              <a:off x="2180530" y="3371158"/>
              <a:ext cx="1449730" cy="0"/>
            </a:xfrm>
            <a:prstGeom prst="line">
              <a:avLst/>
            </a:prstGeom>
            <a:noFill/>
            <a:ln w="38100">
              <a:solidFill>
                <a:schemeClr val="tx1"/>
              </a:solidFill>
              <a:round/>
              <a:headEnd type="oval" w="med" len="med"/>
              <a:tailEnd/>
            </a:ln>
            <a:extLst>
              <a:ext uri="{909E8E84-426E-40DD-AFC4-6F175D3DCCD1}">
                <a14:hiddenFill xmlns:a14="http://schemas.microsoft.com/office/drawing/2010/main">
                  <a:noFill/>
                </a14:hiddenFill>
              </a:ext>
            </a:extLst>
          </p:spPr>
          <p:txBody>
            <a:bodyPr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110" name="Oval 206"/>
            <p:cNvSpPr>
              <a:spLocks noChangeArrowheads="1"/>
            </p:cNvSpPr>
            <p:nvPr/>
          </p:nvSpPr>
          <p:spPr bwMode="auto">
            <a:xfrm>
              <a:off x="2036127" y="2336665"/>
              <a:ext cx="359107" cy="336479"/>
            </a:xfrm>
            <a:prstGeom prst="ellipse">
              <a:avLst/>
            </a:prstGeom>
            <a:solidFill>
              <a:srgbClr val="FFCCFF"/>
            </a:solidFill>
            <a:ln w="38100">
              <a:solidFill>
                <a:schemeClr val="tx1"/>
              </a:solidFill>
              <a:round/>
              <a:headEnd/>
              <a:tailEnd/>
            </a:ln>
          </p:spPr>
          <p:txBody>
            <a:bodyPr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endParaRPr lang="zh-CN" altLang="en-US"/>
            </a:p>
          </p:txBody>
        </p:sp>
        <p:sp>
          <p:nvSpPr>
            <p:cNvPr id="111" name="Text Box 207"/>
            <p:cNvSpPr txBox="1">
              <a:spLocks noChangeArrowheads="1"/>
            </p:cNvSpPr>
            <p:nvPr/>
          </p:nvSpPr>
          <p:spPr bwMode="auto">
            <a:xfrm>
              <a:off x="1316013" y="1729929"/>
              <a:ext cx="476910" cy="34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0" tIns="0" rIns="0" bIns="0">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kumimoji="1" lang="en-US" altLang="zh-CN" sz="2000" b="1" i="1">
                  <a:solidFill>
                    <a:srgbClr val="003300"/>
                  </a:solidFill>
                  <a:latin typeface="Times New Roman" panose="02020603050405020304" pitchFamily="18" charset="0"/>
                  <a:cs typeface="Times New Roman" panose="02020603050405020304" pitchFamily="18" charset="0"/>
                </a:rPr>
                <a:t>R</a:t>
              </a:r>
              <a:r>
                <a:rPr kumimoji="1" lang="en-US" altLang="zh-CN" sz="2000" b="1" baseline="-25000">
                  <a:solidFill>
                    <a:srgbClr val="003300"/>
                  </a:solidFill>
                  <a:latin typeface="Times New Roman" panose="02020603050405020304" pitchFamily="18" charset="0"/>
                  <a:cs typeface="Times New Roman" panose="02020603050405020304" pitchFamily="18" charset="0"/>
                </a:rPr>
                <a:t>1</a:t>
              </a:r>
              <a:endParaRPr kumimoji="1" lang="en-US" altLang="zh-CN" sz="2000" b="1">
                <a:solidFill>
                  <a:srgbClr val="003300"/>
                </a:solidFill>
                <a:latin typeface="Times New Roman" panose="02020603050405020304" pitchFamily="18" charset="0"/>
                <a:cs typeface="Times New Roman" panose="02020603050405020304" pitchFamily="18" charset="0"/>
              </a:endParaRPr>
            </a:p>
          </p:txBody>
        </p:sp>
        <p:sp>
          <p:nvSpPr>
            <p:cNvPr id="112" name="Text Box 208"/>
            <p:cNvSpPr txBox="1">
              <a:spLocks noChangeArrowheads="1"/>
            </p:cNvSpPr>
            <p:nvPr/>
          </p:nvSpPr>
          <p:spPr bwMode="auto">
            <a:xfrm>
              <a:off x="1373014" y="2844962"/>
              <a:ext cx="475010" cy="34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0" tIns="0" rIns="0" bIns="0">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kumimoji="1" lang="en-US" altLang="zh-CN" sz="2000" b="1" i="1">
                  <a:solidFill>
                    <a:srgbClr val="003300"/>
                  </a:solidFill>
                  <a:latin typeface="Times New Roman" panose="02020603050405020304" pitchFamily="18" charset="0"/>
                  <a:cs typeface="Times New Roman" panose="02020603050405020304" pitchFamily="18" charset="0"/>
                </a:rPr>
                <a:t>R</a:t>
              </a:r>
              <a:r>
                <a:rPr kumimoji="1" lang="en-US" altLang="zh-CN" sz="2000" b="1" baseline="-25000">
                  <a:solidFill>
                    <a:srgbClr val="003300"/>
                  </a:solidFill>
                  <a:latin typeface="Times New Roman" panose="02020603050405020304" pitchFamily="18" charset="0"/>
                  <a:cs typeface="Times New Roman" panose="02020603050405020304" pitchFamily="18" charset="0"/>
                </a:rPr>
                <a:t>3</a:t>
              </a:r>
              <a:endParaRPr kumimoji="1" lang="en-US" altLang="zh-CN" sz="2000" b="1">
                <a:solidFill>
                  <a:srgbClr val="003300"/>
                </a:solidFill>
                <a:latin typeface="Times New Roman" panose="02020603050405020304" pitchFamily="18" charset="0"/>
                <a:cs typeface="Times New Roman" panose="02020603050405020304" pitchFamily="18" charset="0"/>
              </a:endParaRPr>
            </a:p>
          </p:txBody>
        </p:sp>
        <p:sp>
          <p:nvSpPr>
            <p:cNvPr id="113" name="Text Box 209"/>
            <p:cNvSpPr txBox="1">
              <a:spLocks noChangeArrowheads="1"/>
            </p:cNvSpPr>
            <p:nvPr/>
          </p:nvSpPr>
          <p:spPr bwMode="auto">
            <a:xfrm>
              <a:off x="1745421" y="2227488"/>
              <a:ext cx="347707" cy="34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0" tIns="0" rIns="0" bIns="0">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kumimoji="1" lang="en-US" altLang="zh-CN" sz="2000">
                  <a:solidFill>
                    <a:schemeClr val="accent2"/>
                  </a:solidFill>
                </a:rPr>
                <a:t>+</a:t>
              </a:r>
            </a:p>
          </p:txBody>
        </p:sp>
        <p:sp>
          <p:nvSpPr>
            <p:cNvPr id="114" name="Text Box 210"/>
            <p:cNvSpPr txBox="1">
              <a:spLocks noChangeArrowheads="1"/>
            </p:cNvSpPr>
            <p:nvPr/>
          </p:nvSpPr>
          <p:spPr bwMode="auto">
            <a:xfrm>
              <a:off x="2412335" y="2082516"/>
              <a:ext cx="330607" cy="34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0" tIns="0" rIns="0" bIns="0">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kumimoji="1" lang="en-US" altLang="zh-CN" sz="2000">
                  <a:solidFill>
                    <a:schemeClr val="accent2"/>
                  </a:solidFill>
                </a:rPr>
                <a:t>_</a:t>
              </a:r>
            </a:p>
          </p:txBody>
        </p:sp>
        <p:sp>
          <p:nvSpPr>
            <p:cNvPr id="115" name="Line 211"/>
            <p:cNvSpPr>
              <a:spLocks noChangeShapeType="1"/>
            </p:cNvSpPr>
            <p:nvPr/>
          </p:nvSpPr>
          <p:spPr bwMode="auto">
            <a:xfrm flipH="1">
              <a:off x="1287512" y="1652968"/>
              <a:ext cx="891118" cy="87520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116" name="Line 212"/>
            <p:cNvSpPr>
              <a:spLocks noChangeShapeType="1"/>
            </p:cNvSpPr>
            <p:nvPr/>
          </p:nvSpPr>
          <p:spPr bwMode="auto">
            <a:xfrm flipH="1">
              <a:off x="2178630" y="2513853"/>
              <a:ext cx="891118" cy="87520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117" name="Line 213"/>
            <p:cNvSpPr>
              <a:spLocks noChangeShapeType="1"/>
            </p:cNvSpPr>
            <p:nvPr/>
          </p:nvSpPr>
          <p:spPr bwMode="auto">
            <a:xfrm rot="5400000" flipH="1">
              <a:off x="2205827" y="1617796"/>
              <a:ext cx="875203" cy="89111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118" name="Line 214"/>
            <p:cNvSpPr>
              <a:spLocks noChangeShapeType="1"/>
            </p:cNvSpPr>
            <p:nvPr/>
          </p:nvSpPr>
          <p:spPr bwMode="auto">
            <a:xfrm rot="5400000" flipH="1">
              <a:off x="1295525" y="2489787"/>
              <a:ext cx="876993" cy="89111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119" name="Rectangle 215"/>
            <p:cNvSpPr>
              <a:spLocks noChangeArrowheads="1"/>
            </p:cNvSpPr>
            <p:nvPr/>
          </p:nvSpPr>
          <p:spPr bwMode="auto">
            <a:xfrm rot="2689864">
              <a:off x="1639019" y="1948282"/>
              <a:ext cx="138703" cy="295314"/>
            </a:xfrm>
            <a:prstGeom prst="rect">
              <a:avLst/>
            </a:prstGeom>
            <a:solidFill>
              <a:srgbClr val="CCFF99"/>
            </a:solidFill>
            <a:ln w="38100">
              <a:solidFill>
                <a:schemeClr val="tx1"/>
              </a:solidFill>
              <a:miter lim="800000"/>
              <a:headEnd/>
              <a:tailEnd/>
            </a:ln>
          </p:spPr>
          <p:txBody>
            <a:bodyPr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endParaRPr lang="zh-CN" altLang="en-US"/>
            </a:p>
          </p:txBody>
        </p:sp>
        <p:sp>
          <p:nvSpPr>
            <p:cNvPr id="120" name="Rectangle 216"/>
            <p:cNvSpPr>
              <a:spLocks noChangeArrowheads="1"/>
            </p:cNvSpPr>
            <p:nvPr/>
          </p:nvSpPr>
          <p:spPr bwMode="auto">
            <a:xfrm rot="2689864">
              <a:off x="2560538" y="2794849"/>
              <a:ext cx="140603" cy="293524"/>
            </a:xfrm>
            <a:prstGeom prst="rect">
              <a:avLst/>
            </a:prstGeom>
            <a:solidFill>
              <a:srgbClr val="CCFF99"/>
            </a:solidFill>
            <a:ln w="38100">
              <a:solidFill>
                <a:schemeClr val="tx1"/>
              </a:solidFill>
              <a:miter lim="800000"/>
              <a:headEnd/>
              <a:tailEnd/>
            </a:ln>
          </p:spPr>
          <p:txBody>
            <a:bodyPr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endParaRPr lang="zh-CN" altLang="en-US"/>
            </a:p>
          </p:txBody>
        </p:sp>
        <p:sp>
          <p:nvSpPr>
            <p:cNvPr id="121" name="Rectangle 217"/>
            <p:cNvSpPr>
              <a:spLocks noChangeArrowheads="1"/>
            </p:cNvSpPr>
            <p:nvPr/>
          </p:nvSpPr>
          <p:spPr bwMode="auto">
            <a:xfrm rot="8089864">
              <a:off x="2576487" y="1920867"/>
              <a:ext cx="137813" cy="300206"/>
            </a:xfrm>
            <a:prstGeom prst="rect">
              <a:avLst/>
            </a:prstGeom>
            <a:solidFill>
              <a:srgbClr val="CCFF99"/>
            </a:solidFill>
            <a:ln w="38100">
              <a:solidFill>
                <a:schemeClr val="tx1"/>
              </a:solidFill>
              <a:miter lim="800000"/>
              <a:headEnd/>
              <a:tailEnd/>
            </a:ln>
          </p:spPr>
          <p:txBody>
            <a:bodyPr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endParaRPr lang="zh-CN" altLang="en-US"/>
            </a:p>
          </p:txBody>
        </p:sp>
        <p:sp>
          <p:nvSpPr>
            <p:cNvPr id="122" name="Rectangle 218"/>
            <p:cNvSpPr>
              <a:spLocks noChangeArrowheads="1"/>
            </p:cNvSpPr>
            <p:nvPr/>
          </p:nvSpPr>
          <p:spPr bwMode="auto">
            <a:xfrm rot="8089864">
              <a:off x="1654719" y="2761081"/>
              <a:ext cx="139603" cy="300206"/>
            </a:xfrm>
            <a:prstGeom prst="rect">
              <a:avLst/>
            </a:prstGeom>
            <a:solidFill>
              <a:srgbClr val="CCFF99"/>
            </a:solidFill>
            <a:ln w="38100">
              <a:solidFill>
                <a:schemeClr val="tx1"/>
              </a:solidFill>
              <a:miter lim="800000"/>
              <a:headEnd/>
              <a:tailEnd/>
            </a:ln>
          </p:spPr>
          <p:txBody>
            <a:bodyPr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endParaRPr lang="zh-CN" altLang="en-US"/>
            </a:p>
          </p:txBody>
        </p:sp>
        <p:sp>
          <p:nvSpPr>
            <p:cNvPr id="123" name="Line 219"/>
            <p:cNvSpPr>
              <a:spLocks noChangeShapeType="1"/>
            </p:cNvSpPr>
            <p:nvPr/>
          </p:nvSpPr>
          <p:spPr bwMode="auto">
            <a:xfrm>
              <a:off x="1331213" y="2513853"/>
              <a:ext cx="1744236" cy="0"/>
            </a:xfrm>
            <a:prstGeom prst="line">
              <a:avLst/>
            </a:prstGeom>
            <a:noFill/>
            <a:ln w="38100">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124" name="Text Box 220"/>
            <p:cNvSpPr txBox="1">
              <a:spLocks noChangeArrowheads="1"/>
            </p:cNvSpPr>
            <p:nvPr/>
          </p:nvSpPr>
          <p:spPr bwMode="auto">
            <a:xfrm>
              <a:off x="2725841" y="1778253"/>
              <a:ext cx="476910" cy="34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0" tIns="0" rIns="0" bIns="0">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kumimoji="1" lang="en-US" altLang="zh-CN" sz="2000" b="1" i="1">
                  <a:solidFill>
                    <a:srgbClr val="003300"/>
                  </a:solidFill>
                  <a:latin typeface="Times New Roman" panose="02020603050405020304" pitchFamily="18" charset="0"/>
                  <a:cs typeface="Times New Roman" panose="02020603050405020304" pitchFamily="18" charset="0"/>
                </a:rPr>
                <a:t>R</a:t>
              </a:r>
              <a:r>
                <a:rPr kumimoji="1" lang="en-US" altLang="zh-CN" sz="2000" b="1" baseline="-25000">
                  <a:solidFill>
                    <a:srgbClr val="003300"/>
                  </a:solidFill>
                  <a:latin typeface="Times New Roman" panose="02020603050405020304" pitchFamily="18" charset="0"/>
                  <a:cs typeface="Times New Roman" panose="02020603050405020304" pitchFamily="18" charset="0"/>
                </a:rPr>
                <a:t>2</a:t>
              </a:r>
              <a:endParaRPr kumimoji="1" lang="en-US" altLang="zh-CN" sz="2000" b="1" i="1">
                <a:solidFill>
                  <a:srgbClr val="003300"/>
                </a:solidFill>
                <a:latin typeface="Times New Roman" panose="02020603050405020304" pitchFamily="18" charset="0"/>
                <a:cs typeface="Times New Roman" panose="02020603050405020304" pitchFamily="18" charset="0"/>
              </a:endParaRPr>
            </a:p>
          </p:txBody>
        </p:sp>
        <p:sp>
          <p:nvSpPr>
            <p:cNvPr id="125" name="Text Box 221"/>
            <p:cNvSpPr txBox="1">
              <a:spLocks noChangeArrowheads="1"/>
            </p:cNvSpPr>
            <p:nvPr/>
          </p:nvSpPr>
          <p:spPr bwMode="auto">
            <a:xfrm>
              <a:off x="2653640" y="2920133"/>
              <a:ext cx="476910" cy="34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0" tIns="0" rIns="0" bIns="0">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kumimoji="1" lang="en-US" altLang="zh-CN" sz="2000" b="1" i="1">
                  <a:solidFill>
                    <a:srgbClr val="003300"/>
                  </a:solidFill>
                  <a:latin typeface="Times New Roman" panose="02020603050405020304" pitchFamily="18" charset="0"/>
                  <a:cs typeface="Times New Roman" panose="02020603050405020304" pitchFamily="18" charset="0"/>
                </a:rPr>
                <a:t>R</a:t>
              </a:r>
              <a:r>
                <a:rPr kumimoji="1" lang="en-US" altLang="zh-CN" sz="2000" b="1" baseline="-25000">
                  <a:solidFill>
                    <a:srgbClr val="003300"/>
                  </a:solidFill>
                  <a:latin typeface="Times New Roman" panose="02020603050405020304" pitchFamily="18" charset="0"/>
                  <a:cs typeface="Times New Roman" panose="02020603050405020304" pitchFamily="18" charset="0"/>
                </a:rPr>
                <a:t>4</a:t>
              </a:r>
              <a:endParaRPr kumimoji="1" lang="en-US" altLang="zh-CN" sz="2000" b="1">
                <a:solidFill>
                  <a:srgbClr val="003300"/>
                </a:solidFill>
                <a:latin typeface="Times New Roman" panose="02020603050405020304" pitchFamily="18" charset="0"/>
                <a:cs typeface="Times New Roman" panose="02020603050405020304" pitchFamily="18" charset="0"/>
              </a:endParaRPr>
            </a:p>
          </p:txBody>
        </p:sp>
        <p:sp>
          <p:nvSpPr>
            <p:cNvPr id="126" name="Text Box 222"/>
            <p:cNvSpPr txBox="1">
              <a:spLocks noChangeArrowheads="1"/>
            </p:cNvSpPr>
            <p:nvPr/>
          </p:nvSpPr>
          <p:spPr bwMode="auto">
            <a:xfrm>
              <a:off x="2011427" y="2021663"/>
              <a:ext cx="393308" cy="34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kumimoji="1" lang="en-US" altLang="zh-CN" sz="2000" b="1" i="1">
                  <a:solidFill>
                    <a:srgbClr val="003300"/>
                  </a:solidFill>
                  <a:latin typeface="Times New Roman" panose="02020603050405020304" pitchFamily="18" charset="0"/>
                  <a:ea typeface="楷体_GB2312" pitchFamily="49" charset="-122"/>
                  <a:cs typeface="Times New Roman" panose="02020603050405020304" pitchFamily="18" charset="0"/>
                </a:rPr>
                <a:t>U</a:t>
              </a:r>
              <a:endParaRPr kumimoji="1" lang="en-US" altLang="zh-CN" sz="2000" b="1">
                <a:solidFill>
                  <a:srgbClr val="003300"/>
                </a:solidFill>
                <a:latin typeface="Times New Roman" panose="02020603050405020304" pitchFamily="18" charset="0"/>
                <a:ea typeface="楷体_GB2312" pitchFamily="49" charset="-122"/>
                <a:cs typeface="Times New Roman" panose="02020603050405020304" pitchFamily="18" charset="0"/>
              </a:endParaRPr>
            </a:p>
          </p:txBody>
        </p:sp>
        <p:sp>
          <p:nvSpPr>
            <p:cNvPr id="127" name="Line 204"/>
            <p:cNvSpPr>
              <a:spLocks noChangeShapeType="1"/>
            </p:cNvSpPr>
            <p:nvPr/>
          </p:nvSpPr>
          <p:spPr bwMode="auto">
            <a:xfrm>
              <a:off x="2171030" y="1645809"/>
              <a:ext cx="1485830" cy="0"/>
            </a:xfrm>
            <a:prstGeom prst="line">
              <a:avLst/>
            </a:prstGeom>
            <a:noFill/>
            <a:ln w="38100">
              <a:solidFill>
                <a:schemeClr val="tx1"/>
              </a:solidFill>
              <a:round/>
              <a:headEnd type="oval" w="med" len="med"/>
              <a:tailEnd/>
            </a:ln>
            <a:extLst>
              <a:ext uri="{909E8E84-426E-40DD-AFC4-6F175D3DCCD1}">
                <a14:hiddenFill xmlns:a14="http://schemas.microsoft.com/office/drawing/2010/main">
                  <a:noFill/>
                </a14:hiddenFill>
              </a:ext>
            </a:extLst>
          </p:spPr>
          <p:txBody>
            <a:bodyPr lIns="0" tIns="0" rIns="0" bIns="0" anchor="ctr">
              <a:spAutoFit/>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grpSp>
      <p:grpSp>
        <p:nvGrpSpPr>
          <p:cNvPr id="128" name="组合 127"/>
          <p:cNvGrpSpPr/>
          <p:nvPr/>
        </p:nvGrpSpPr>
        <p:grpSpPr>
          <a:xfrm>
            <a:off x="2536373" y="2213002"/>
            <a:ext cx="1787594" cy="2082627"/>
            <a:chOff x="6091449" y="584439"/>
            <a:chExt cx="1787594" cy="2082627"/>
          </a:xfrm>
        </p:grpSpPr>
        <p:sp>
          <p:nvSpPr>
            <p:cNvPr id="129" name="Line 6"/>
            <p:cNvSpPr>
              <a:spLocks noChangeShapeType="1"/>
            </p:cNvSpPr>
            <p:nvPr/>
          </p:nvSpPr>
          <p:spPr bwMode="auto">
            <a:xfrm>
              <a:off x="7122010" y="2466455"/>
              <a:ext cx="652709"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30" name="Line 7"/>
            <p:cNvSpPr>
              <a:spLocks noChangeShapeType="1"/>
            </p:cNvSpPr>
            <p:nvPr/>
          </p:nvSpPr>
          <p:spPr bwMode="auto">
            <a:xfrm>
              <a:off x="7103074" y="758769"/>
              <a:ext cx="652709"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31" name="Oval 55"/>
            <p:cNvSpPr>
              <a:spLocks noChangeArrowheads="1"/>
            </p:cNvSpPr>
            <p:nvPr/>
          </p:nvSpPr>
          <p:spPr bwMode="auto">
            <a:xfrm>
              <a:off x="7758578" y="710996"/>
              <a:ext cx="115866" cy="122204"/>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132" name="Oval 55"/>
            <p:cNvSpPr>
              <a:spLocks noChangeArrowheads="1"/>
            </p:cNvSpPr>
            <p:nvPr/>
          </p:nvSpPr>
          <p:spPr bwMode="auto">
            <a:xfrm>
              <a:off x="7763177" y="2413367"/>
              <a:ext cx="115866" cy="122204"/>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133" name="Rectangle 18"/>
            <p:cNvSpPr>
              <a:spLocks noChangeArrowheads="1"/>
            </p:cNvSpPr>
            <p:nvPr/>
          </p:nvSpPr>
          <p:spPr bwMode="auto">
            <a:xfrm>
              <a:off x="6091449" y="584439"/>
              <a:ext cx="1016143" cy="2082627"/>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34" name="Text Box 19"/>
            <p:cNvSpPr txBox="1">
              <a:spLocks noChangeArrowheads="1"/>
            </p:cNvSpPr>
            <p:nvPr/>
          </p:nvSpPr>
          <p:spPr bwMode="auto">
            <a:xfrm>
              <a:off x="6332741" y="1424715"/>
              <a:ext cx="541943" cy="710439"/>
            </a:xfrm>
            <a:prstGeom prst="rect">
              <a:avLst/>
            </a:prstGeom>
            <a:noFill/>
            <a:ln w="38100">
              <a:noFill/>
              <a:miter lim="800000"/>
              <a:headEnd/>
              <a:tailEnd/>
            </a:ln>
          </p:spPr>
          <p:txBody>
            <a:bodyPr>
              <a:spAutoFit/>
            </a:bodyPr>
            <a:lstStyle/>
            <a:p>
              <a:pPr>
                <a:spcBef>
                  <a:spcPct val="50000"/>
                </a:spcBef>
                <a:defRPr/>
              </a:pPr>
              <a:r>
                <a:rPr lang="en-US" altLang="zh-CN" sz="2800" b="1" dirty="0">
                  <a:effectLst>
                    <a:outerShdw blurRad="38100" dist="38100" dir="2700000" algn="tl">
                      <a:srgbClr val="000000">
                        <a:alpha val="43137"/>
                      </a:srgbClr>
                    </a:outerShdw>
                  </a:effectLst>
                </a:rPr>
                <a:t>N</a:t>
              </a:r>
              <a:endParaRPr lang="zh-CN" altLang="en-US" sz="2800" b="1" dirty="0">
                <a:effectLst>
                  <a:outerShdw blurRad="38100" dist="38100" dir="2700000" algn="tl">
                    <a:srgbClr val="000000">
                      <a:alpha val="43137"/>
                    </a:srgbClr>
                  </a:outerShdw>
                </a:effectLst>
              </a:endParaRPr>
            </a:p>
          </p:txBody>
        </p:sp>
      </p:grpSp>
      <p:grpSp>
        <p:nvGrpSpPr>
          <p:cNvPr id="135" name="组合 134"/>
          <p:cNvGrpSpPr/>
          <p:nvPr/>
        </p:nvGrpSpPr>
        <p:grpSpPr>
          <a:xfrm>
            <a:off x="2267394" y="2289561"/>
            <a:ext cx="2068901" cy="1882976"/>
            <a:chOff x="5154110" y="1507263"/>
            <a:chExt cx="2068901" cy="1882976"/>
          </a:xfrm>
        </p:grpSpPr>
        <p:sp>
          <p:nvSpPr>
            <p:cNvPr id="136" name="Oval 5"/>
            <p:cNvSpPr>
              <a:spLocks noChangeArrowheads="1"/>
            </p:cNvSpPr>
            <p:nvPr/>
          </p:nvSpPr>
          <p:spPr bwMode="auto">
            <a:xfrm>
              <a:off x="5742930" y="2542311"/>
              <a:ext cx="490278" cy="509505"/>
            </a:xfrm>
            <a:prstGeom prst="ellips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37" name="Line 16"/>
            <p:cNvSpPr>
              <a:spLocks noChangeShapeType="1"/>
            </p:cNvSpPr>
            <p:nvPr/>
          </p:nvSpPr>
          <p:spPr bwMode="auto">
            <a:xfrm flipV="1">
              <a:off x="5972310" y="1546244"/>
              <a:ext cx="0" cy="314304"/>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38" name="Rectangle 15"/>
            <p:cNvSpPr>
              <a:spLocks noChangeArrowheads="1"/>
            </p:cNvSpPr>
            <p:nvPr/>
          </p:nvSpPr>
          <p:spPr bwMode="auto">
            <a:xfrm>
              <a:off x="5852704" y="1860548"/>
              <a:ext cx="229320" cy="419458"/>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39" name="Text Box 6"/>
            <p:cNvSpPr txBox="1">
              <a:spLocks noChangeArrowheads="1"/>
            </p:cNvSpPr>
            <p:nvPr/>
          </p:nvSpPr>
          <p:spPr bwMode="auto">
            <a:xfrm>
              <a:off x="5389194" y="2150199"/>
              <a:ext cx="502114" cy="630544"/>
            </a:xfrm>
            <a:prstGeom prst="rect">
              <a:avLst/>
            </a:prstGeom>
            <a:noFill/>
            <a:ln w="12700" cap="sq">
              <a:noFill/>
              <a:miter lim="800000"/>
              <a:headEnd type="none" w="sm" len="sm"/>
              <a:tailEnd type="none" w="sm" len="sm"/>
            </a:ln>
          </p:spPr>
          <p:txBody>
            <a:bodyPr wrap="none" lIns="92075" tIns="46038" rIns="92075" bIns="46038" anchor="ctr">
              <a:spAutoFit/>
            </a:bodyPr>
            <a:lstStyle/>
            <a:p>
              <a:pPr algn="ctr">
                <a:spcBef>
                  <a:spcPct val="50000"/>
                </a:spcBef>
                <a:buClr>
                  <a:schemeClr val="accent2"/>
                </a:buClr>
                <a:buSzPct val="75000"/>
                <a:buFont typeface="Monotype Sorts" pitchFamily="2" charset="2"/>
                <a:buNone/>
              </a:pPr>
              <a:r>
                <a:rPr kumimoji="0" lang="en-US" altLang="zh-CN" sz="2000" b="1" dirty="0"/>
                <a:t>+</a:t>
              </a:r>
            </a:p>
          </p:txBody>
        </p:sp>
        <p:sp>
          <p:nvSpPr>
            <p:cNvPr id="140" name="Text Box 7"/>
            <p:cNvSpPr txBox="1">
              <a:spLocks noChangeArrowheads="1"/>
            </p:cNvSpPr>
            <p:nvPr/>
          </p:nvSpPr>
          <p:spPr bwMode="auto">
            <a:xfrm>
              <a:off x="5424710" y="2747720"/>
              <a:ext cx="475434" cy="630544"/>
            </a:xfrm>
            <a:prstGeom prst="rect">
              <a:avLst/>
            </a:prstGeom>
            <a:noFill/>
            <a:ln w="12700" cap="sq">
              <a:noFill/>
              <a:miter lim="800000"/>
              <a:headEnd type="none" w="sm" len="sm"/>
              <a:tailEnd type="none" w="sm" len="sm"/>
            </a:ln>
          </p:spPr>
          <p:txBody>
            <a:bodyPr wrap="none" lIns="92075" tIns="46038" rIns="92075" bIns="46038" anchor="ctr">
              <a:spAutoFit/>
            </a:bodyPr>
            <a:lstStyle/>
            <a:p>
              <a:pPr algn="ctr">
                <a:spcBef>
                  <a:spcPct val="50000"/>
                </a:spcBef>
                <a:buClr>
                  <a:schemeClr val="accent2"/>
                </a:buClr>
                <a:buSzPct val="75000"/>
                <a:buFont typeface="Monotype Sorts" pitchFamily="2" charset="2"/>
                <a:buNone/>
              </a:pPr>
              <a:r>
                <a:rPr kumimoji="0" lang="en-US" altLang="zh-CN" sz="2000" b="1" dirty="0"/>
                <a:t>–</a:t>
              </a:r>
            </a:p>
          </p:txBody>
        </p:sp>
        <p:sp>
          <p:nvSpPr>
            <p:cNvPr id="141" name="Line 6"/>
            <p:cNvSpPr>
              <a:spLocks noChangeShapeType="1"/>
            </p:cNvSpPr>
            <p:nvPr/>
          </p:nvSpPr>
          <p:spPr bwMode="auto">
            <a:xfrm>
              <a:off x="5949393" y="3318909"/>
              <a:ext cx="1172309"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42" name="Line 7"/>
            <p:cNvSpPr>
              <a:spLocks noChangeShapeType="1"/>
            </p:cNvSpPr>
            <p:nvPr/>
          </p:nvSpPr>
          <p:spPr bwMode="auto">
            <a:xfrm>
              <a:off x="5948495" y="1556564"/>
              <a:ext cx="1172309"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43" name="Line 9"/>
            <p:cNvSpPr>
              <a:spLocks noChangeShapeType="1"/>
            </p:cNvSpPr>
            <p:nvPr/>
          </p:nvSpPr>
          <p:spPr bwMode="auto">
            <a:xfrm>
              <a:off x="5984000" y="2280006"/>
              <a:ext cx="0" cy="1049223"/>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44" name="Oval 55"/>
            <p:cNvSpPr>
              <a:spLocks noChangeArrowheads="1"/>
            </p:cNvSpPr>
            <p:nvPr/>
          </p:nvSpPr>
          <p:spPr bwMode="auto">
            <a:xfrm>
              <a:off x="7092270" y="1507263"/>
              <a:ext cx="130741" cy="126114"/>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145" name="Oval 55"/>
            <p:cNvSpPr>
              <a:spLocks noChangeArrowheads="1"/>
            </p:cNvSpPr>
            <p:nvPr/>
          </p:nvSpPr>
          <p:spPr bwMode="auto">
            <a:xfrm>
              <a:off x="7097461" y="3264123"/>
              <a:ext cx="119846" cy="126116"/>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146" name="Text Box 12"/>
            <p:cNvSpPr txBox="1">
              <a:spLocks noChangeArrowheads="1"/>
            </p:cNvSpPr>
            <p:nvPr/>
          </p:nvSpPr>
          <p:spPr bwMode="auto">
            <a:xfrm>
              <a:off x="5154110" y="2484586"/>
              <a:ext cx="972902" cy="726384"/>
            </a:xfrm>
            <a:prstGeom prst="rect">
              <a:avLst/>
            </a:prstGeom>
            <a:noFill/>
            <a:ln w="38100">
              <a:noFill/>
              <a:miter lim="800000"/>
              <a:headEnd/>
              <a:tailEnd/>
            </a:ln>
          </p:spPr>
          <p:txBody>
            <a:bodyPr wrap="square">
              <a:spAutoFit/>
            </a:bodyPr>
            <a:lstStyle/>
            <a:p>
              <a:pPr>
                <a:spcBef>
                  <a:spcPct val="50000"/>
                </a:spcBef>
                <a:defRPr/>
              </a:pPr>
              <a:r>
                <a:rPr lang="en-US" altLang="zh-CN" b="1" i="1" dirty="0">
                  <a:solidFill>
                    <a:srgbClr val="FF0000"/>
                  </a:solidFill>
                  <a:effectLst>
                    <a:outerShdw blurRad="38100" dist="38100" dir="2700000" algn="tl">
                      <a:srgbClr val="000000">
                        <a:alpha val="43137"/>
                      </a:srgbClr>
                    </a:outerShdw>
                  </a:effectLst>
                </a:rPr>
                <a:t> </a:t>
              </a:r>
              <a:r>
                <a:rPr lang="en-US" altLang="zh-CN" b="1" i="1" dirty="0" err="1"/>
                <a:t>u</a:t>
              </a:r>
              <a:r>
                <a:rPr lang="en-US" altLang="zh-CN" b="1" baseline="-25000" dirty="0" err="1"/>
                <a:t>oc</a:t>
              </a:r>
              <a:endParaRPr lang="en-US" altLang="zh-CN" b="1" baseline="-25000" dirty="0"/>
            </a:p>
          </p:txBody>
        </p:sp>
        <p:sp>
          <p:nvSpPr>
            <p:cNvPr id="147" name="Text Box 12"/>
            <p:cNvSpPr txBox="1">
              <a:spLocks noChangeArrowheads="1"/>
            </p:cNvSpPr>
            <p:nvPr/>
          </p:nvSpPr>
          <p:spPr bwMode="auto">
            <a:xfrm>
              <a:off x="5389194" y="1712094"/>
              <a:ext cx="756702" cy="629534"/>
            </a:xfrm>
            <a:prstGeom prst="rect">
              <a:avLst/>
            </a:prstGeom>
            <a:noFill/>
            <a:ln w="38100">
              <a:noFill/>
              <a:miter lim="800000"/>
              <a:headEnd/>
              <a:tailEnd/>
            </a:ln>
          </p:spPr>
          <p:txBody>
            <a:bodyPr wrap="square">
              <a:spAutoFit/>
            </a:bodyPr>
            <a:lstStyle/>
            <a:p>
              <a:pPr>
                <a:spcBef>
                  <a:spcPct val="50000"/>
                </a:spcBef>
                <a:defRPr/>
              </a:pPr>
              <a:r>
                <a:rPr lang="en-US" altLang="zh-CN" sz="2000" b="1" i="1" dirty="0"/>
                <a:t>R</a:t>
              </a:r>
              <a:r>
                <a:rPr lang="en-US" altLang="zh-CN" sz="2000" b="1" baseline="-25000" dirty="0"/>
                <a:t>0</a:t>
              </a:r>
            </a:p>
          </p:txBody>
        </p:sp>
      </p:grpSp>
      <p:grpSp>
        <p:nvGrpSpPr>
          <p:cNvPr id="148" name="组合 147"/>
          <p:cNvGrpSpPr/>
          <p:nvPr/>
        </p:nvGrpSpPr>
        <p:grpSpPr>
          <a:xfrm>
            <a:off x="2301346" y="2351898"/>
            <a:ext cx="2036524" cy="1863525"/>
            <a:chOff x="5296196" y="3240366"/>
            <a:chExt cx="1344500" cy="1196755"/>
          </a:xfrm>
        </p:grpSpPr>
        <p:sp>
          <p:nvSpPr>
            <p:cNvPr id="149" name="Rectangle 15"/>
            <p:cNvSpPr>
              <a:spLocks noChangeArrowheads="1"/>
            </p:cNvSpPr>
            <p:nvPr/>
          </p:nvSpPr>
          <p:spPr bwMode="auto">
            <a:xfrm>
              <a:off x="6218441" y="3696612"/>
              <a:ext cx="151546" cy="266593"/>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50" name="Text Box 12"/>
            <p:cNvSpPr txBox="1">
              <a:spLocks noChangeArrowheads="1"/>
            </p:cNvSpPr>
            <p:nvPr/>
          </p:nvSpPr>
          <p:spPr bwMode="auto">
            <a:xfrm>
              <a:off x="5943033" y="3733566"/>
              <a:ext cx="500066" cy="400110"/>
            </a:xfrm>
            <a:prstGeom prst="rect">
              <a:avLst/>
            </a:prstGeom>
            <a:noFill/>
            <a:ln w="38100">
              <a:noFill/>
              <a:miter lim="800000"/>
              <a:headEnd/>
              <a:tailEnd/>
            </a:ln>
          </p:spPr>
          <p:txBody>
            <a:bodyPr wrap="square">
              <a:spAutoFit/>
            </a:bodyPr>
            <a:lstStyle/>
            <a:p>
              <a:pPr>
                <a:spcBef>
                  <a:spcPct val="50000"/>
                </a:spcBef>
                <a:defRPr/>
              </a:pPr>
              <a:r>
                <a:rPr lang="en-US" altLang="zh-CN" sz="2000" b="1" i="1" dirty="0"/>
                <a:t>R</a:t>
              </a:r>
              <a:r>
                <a:rPr lang="en-US" altLang="zh-CN" sz="2000" b="1" baseline="-25000" dirty="0"/>
                <a:t>0</a:t>
              </a:r>
            </a:p>
          </p:txBody>
        </p:sp>
        <p:sp>
          <p:nvSpPr>
            <p:cNvPr id="151" name="Line 16"/>
            <p:cNvSpPr>
              <a:spLocks noChangeShapeType="1"/>
            </p:cNvSpPr>
            <p:nvPr/>
          </p:nvSpPr>
          <p:spPr bwMode="auto">
            <a:xfrm flipV="1">
              <a:off x="6299723" y="3279682"/>
              <a:ext cx="0" cy="39600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52" name="Line 6"/>
            <p:cNvSpPr>
              <a:spLocks noChangeShapeType="1"/>
            </p:cNvSpPr>
            <p:nvPr/>
          </p:nvSpPr>
          <p:spPr bwMode="auto">
            <a:xfrm>
              <a:off x="5799026" y="4391786"/>
              <a:ext cx="774720"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53" name="Line 7"/>
            <p:cNvSpPr>
              <a:spLocks noChangeShapeType="1"/>
            </p:cNvSpPr>
            <p:nvPr/>
          </p:nvSpPr>
          <p:spPr bwMode="auto">
            <a:xfrm>
              <a:off x="5798433" y="3271700"/>
              <a:ext cx="774720"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54" name="Line 9"/>
            <p:cNvSpPr>
              <a:spLocks noChangeShapeType="1"/>
            </p:cNvSpPr>
            <p:nvPr/>
          </p:nvSpPr>
          <p:spPr bwMode="auto">
            <a:xfrm>
              <a:off x="6304504" y="3958772"/>
              <a:ext cx="0" cy="43200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55" name="Oval 55"/>
            <p:cNvSpPr>
              <a:spLocks noChangeArrowheads="1"/>
            </p:cNvSpPr>
            <p:nvPr/>
          </p:nvSpPr>
          <p:spPr bwMode="auto">
            <a:xfrm>
              <a:off x="6554296" y="3240366"/>
              <a:ext cx="86400" cy="80154"/>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156" name="Oval 55"/>
            <p:cNvSpPr>
              <a:spLocks noChangeArrowheads="1"/>
            </p:cNvSpPr>
            <p:nvPr/>
          </p:nvSpPr>
          <p:spPr bwMode="auto">
            <a:xfrm>
              <a:off x="6557726" y="4356966"/>
              <a:ext cx="79200" cy="80155"/>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157" name="Line 16"/>
            <p:cNvSpPr>
              <a:spLocks noChangeShapeType="1"/>
            </p:cNvSpPr>
            <p:nvPr/>
          </p:nvSpPr>
          <p:spPr bwMode="auto">
            <a:xfrm flipV="1">
              <a:off x="5803679" y="3285804"/>
              <a:ext cx="0" cy="32400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58" name="Line 16"/>
            <p:cNvSpPr>
              <a:spLocks noChangeShapeType="1"/>
            </p:cNvSpPr>
            <p:nvPr/>
          </p:nvSpPr>
          <p:spPr bwMode="auto">
            <a:xfrm flipV="1">
              <a:off x="5803679" y="3994062"/>
              <a:ext cx="0" cy="39600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59" name="Line 11"/>
            <p:cNvSpPr>
              <a:spLocks noChangeShapeType="1"/>
            </p:cNvSpPr>
            <p:nvPr/>
          </p:nvSpPr>
          <p:spPr bwMode="auto">
            <a:xfrm flipV="1">
              <a:off x="5803139" y="3401951"/>
              <a:ext cx="0" cy="216000"/>
            </a:xfrm>
            <a:prstGeom prst="line">
              <a:avLst/>
            </a:prstGeom>
            <a:noFill/>
            <a:ln w="38100" cap="sq">
              <a:solidFill>
                <a:schemeClr val="tx1"/>
              </a:solidFill>
              <a:round/>
              <a:headEnd type="none" w="sm" len="sm"/>
              <a:tailEnd type="triangle" w="med" len="lg"/>
            </a:ln>
          </p:spPr>
          <p:txBody>
            <a:bodyPr wrap="none" lIns="92075" tIns="46038" rIns="92075" bIns="46038" anchor="ctr"/>
            <a:lstStyle/>
            <a:p>
              <a:endParaRPr lang="zh-CN" altLang="en-US"/>
            </a:p>
          </p:txBody>
        </p:sp>
        <p:sp>
          <p:nvSpPr>
            <p:cNvPr id="160" name="Oval 9"/>
            <p:cNvSpPr>
              <a:spLocks noChangeArrowheads="1"/>
            </p:cNvSpPr>
            <p:nvPr/>
          </p:nvSpPr>
          <p:spPr bwMode="auto">
            <a:xfrm flipV="1">
              <a:off x="5611262" y="3648884"/>
              <a:ext cx="360000" cy="360000"/>
            </a:xfrm>
            <a:prstGeom prst="ellipse">
              <a:avLst/>
            </a:prstGeom>
            <a:solidFill>
              <a:schemeClr val="bg1"/>
            </a:solidFill>
            <a:ln w="28575" cap="sq">
              <a:solidFill>
                <a:schemeClr val="tx1"/>
              </a:solidFill>
              <a:round/>
              <a:headEnd type="none" w="sm" len="sm"/>
              <a:tailEnd type="none" w="sm" len="sm"/>
            </a:ln>
            <a:effectLst/>
          </p:spPr>
          <p:txBody>
            <a:bodyPr wrap="none" lIns="92075" tIns="46038" rIns="92075" bIns="46038" anchor="ctr"/>
            <a:lstStyle/>
            <a:p>
              <a:pPr>
                <a:defRPr/>
              </a:pPr>
              <a:endParaRPr lang="zh-CN" altLang="en-US">
                <a:ea typeface="宋体" pitchFamily="2" charset="-122"/>
              </a:endParaRPr>
            </a:p>
          </p:txBody>
        </p:sp>
        <p:cxnSp>
          <p:nvCxnSpPr>
            <p:cNvPr id="161" name="AutoShape 10"/>
            <p:cNvCxnSpPr>
              <a:cxnSpLocks noChangeShapeType="1"/>
            </p:cNvCxnSpPr>
            <p:nvPr/>
          </p:nvCxnSpPr>
          <p:spPr bwMode="auto">
            <a:xfrm flipV="1">
              <a:off x="5618835" y="3828851"/>
              <a:ext cx="343294" cy="0"/>
            </a:xfrm>
            <a:prstGeom prst="straightConnector1">
              <a:avLst/>
            </a:prstGeom>
            <a:noFill/>
            <a:ln w="38100" cap="sq">
              <a:solidFill>
                <a:schemeClr val="tx1"/>
              </a:solidFill>
              <a:round/>
              <a:headEnd type="none" w="sm" len="sm"/>
              <a:tailEnd type="none" w="sm" len="sm"/>
            </a:ln>
          </p:spPr>
        </p:cxnSp>
        <p:sp>
          <p:nvSpPr>
            <p:cNvPr id="162" name="文本框 39"/>
            <p:cNvSpPr txBox="1"/>
            <p:nvPr/>
          </p:nvSpPr>
          <p:spPr>
            <a:xfrm>
              <a:off x="5296196" y="3606763"/>
              <a:ext cx="571504" cy="461665"/>
            </a:xfrm>
            <a:prstGeom prst="rect">
              <a:avLst/>
            </a:prstGeom>
            <a:noFill/>
            <a:ln>
              <a:noFill/>
            </a:ln>
          </p:spPr>
          <p:txBody>
            <a:bodyPr wrap="square" rtlCol="0">
              <a:spAutoFit/>
            </a:bodyPr>
            <a:lstStyle/>
            <a:p>
              <a:r>
                <a:rPr lang="en-US" altLang="zh-CN" b="1" i="1" dirty="0" err="1"/>
                <a:t>i</a:t>
              </a:r>
              <a:r>
                <a:rPr lang="en-US" altLang="zh-CN" b="1" baseline="-25000" dirty="0" err="1"/>
                <a:t>SC</a:t>
              </a:r>
              <a:endParaRPr lang="zh-CN" altLang="en-US" b="1" baseline="-25000" dirty="0"/>
            </a:p>
          </p:txBody>
        </p:sp>
      </p:grpSp>
      <p:sp>
        <p:nvSpPr>
          <p:cNvPr id="163" name="矩形 162"/>
          <p:cNvSpPr/>
          <p:nvPr/>
        </p:nvSpPr>
        <p:spPr>
          <a:xfrm>
            <a:off x="5148064" y="2760890"/>
            <a:ext cx="3600400" cy="584775"/>
          </a:xfrm>
          <a:prstGeom prst="rect">
            <a:avLst/>
          </a:prstGeom>
          <a:ln>
            <a:solidFill>
              <a:schemeClr val="accent6">
                <a:lumMod val="20000"/>
                <a:lumOff val="80000"/>
              </a:schemeClr>
            </a:solidFill>
          </a:ln>
        </p:spPr>
        <p:style>
          <a:lnRef idx="3">
            <a:schemeClr val="lt1"/>
          </a:lnRef>
          <a:fillRef idx="1">
            <a:schemeClr val="accent6"/>
          </a:fillRef>
          <a:effectRef idx="1">
            <a:schemeClr val="accent6"/>
          </a:effectRef>
          <a:fontRef idx="minor">
            <a:schemeClr val="lt1"/>
          </a:fontRef>
        </p:style>
        <p:txBody>
          <a:bodyPr wrap="square" rtlCol="0">
            <a:spAutoFit/>
          </a:bodyPr>
          <a:lstStyle/>
          <a:p>
            <a:pPr algn="ctr"/>
            <a:r>
              <a:rPr lang="zh-CN" altLang="en-US" sz="3200" dirty="0"/>
              <a:t>等效变换分析方法</a:t>
            </a:r>
          </a:p>
        </p:txBody>
      </p:sp>
      <p:sp>
        <p:nvSpPr>
          <p:cNvPr id="164" name="文本框 14"/>
          <p:cNvSpPr txBox="1"/>
          <p:nvPr/>
        </p:nvSpPr>
        <p:spPr>
          <a:xfrm>
            <a:off x="5727503" y="2558781"/>
            <a:ext cx="2236510" cy="1077218"/>
          </a:xfrm>
          <a:prstGeom prst="rect">
            <a:avLst/>
          </a:prstGeom>
          <a:ln>
            <a:solidFill>
              <a:schemeClr val="accent6">
                <a:lumMod val="20000"/>
                <a:lumOff val="80000"/>
              </a:schemeClr>
            </a:solidFill>
          </a:ln>
        </p:spPr>
        <p:style>
          <a:lnRef idx="3">
            <a:schemeClr val="lt1"/>
          </a:lnRef>
          <a:fillRef idx="1">
            <a:schemeClr val="accent6"/>
          </a:fillRef>
          <a:effectRef idx="1">
            <a:schemeClr val="accent6"/>
          </a:effectRef>
          <a:fontRef idx="minor">
            <a:schemeClr val="lt1"/>
          </a:fontRef>
        </p:style>
        <p:txBody>
          <a:bodyPr wrap="square" rtlCol="0">
            <a:spAutoFit/>
          </a:bodyPr>
          <a:lstStyle/>
          <a:p>
            <a:pPr algn="ctr"/>
            <a:r>
              <a:rPr lang="zh-CN" altLang="en-US" sz="3200" dirty="0"/>
              <a:t>戴维南定理</a:t>
            </a:r>
            <a:endParaRPr lang="en-US" altLang="zh-CN" sz="3200" dirty="0"/>
          </a:p>
          <a:p>
            <a:pPr algn="ctr"/>
            <a:r>
              <a:rPr lang="zh-CN" altLang="en-US" sz="3200" dirty="0"/>
              <a:t>诺顿定理</a:t>
            </a:r>
            <a:r>
              <a:rPr lang="en-US" altLang="zh-CN" sz="3200" dirty="0"/>
              <a:t>!</a:t>
            </a:r>
            <a:endParaRPr lang="zh-CN" altLang="en-US" sz="32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08"/>
                                        </p:tgtEl>
                                        <p:attrNameLst>
                                          <p:attrName>style.visibility</p:attrName>
                                        </p:attrNameLst>
                                      </p:cBhvr>
                                      <p:to>
                                        <p:strVal val="visible"/>
                                      </p:to>
                                    </p:set>
                                    <p:animEffect transition="in" filter="wipe(left)">
                                      <p:cBhvr>
                                        <p:cTn id="18" dur="500"/>
                                        <p:tgtEl>
                                          <p:spTgt spid="108"/>
                                        </p:tgtEl>
                                      </p:cBhvr>
                                    </p:animEffect>
                                  </p:childTnLst>
                                </p:cTn>
                              </p:par>
                              <p:par>
                                <p:cTn id="19" presetID="22" presetClass="entr" presetSubtype="8" fill="hold" nodeType="withEffect">
                                  <p:stCondLst>
                                    <p:cond delay="0"/>
                                  </p:stCondLst>
                                  <p:childTnLst>
                                    <p:set>
                                      <p:cBhvr>
                                        <p:cTn id="20" dur="1" fill="hold">
                                          <p:stCondLst>
                                            <p:cond delay="0"/>
                                          </p:stCondLst>
                                        </p:cTn>
                                        <p:tgtEl>
                                          <p:spTgt spid="102"/>
                                        </p:tgtEl>
                                        <p:attrNameLst>
                                          <p:attrName>style.visibility</p:attrName>
                                        </p:attrNameLst>
                                      </p:cBhvr>
                                      <p:to>
                                        <p:strVal val="visible"/>
                                      </p:to>
                                    </p:set>
                                    <p:animEffect transition="in" filter="wipe(left)">
                                      <p:cBhvr>
                                        <p:cTn id="21" dur="500"/>
                                        <p:tgtEl>
                                          <p:spTgt spid="10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01"/>
                                        </p:tgtEl>
                                        <p:attrNameLst>
                                          <p:attrName>style.visibility</p:attrName>
                                        </p:attrNameLst>
                                      </p:cBhvr>
                                      <p:to>
                                        <p:strVal val="visible"/>
                                      </p:to>
                                    </p:set>
                                    <p:animEffect transition="in" filter="wipe(up)">
                                      <p:cBhvr>
                                        <p:cTn id="26" dur="500"/>
                                        <p:tgtEl>
                                          <p:spTgt spid="101"/>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xit" presetSubtype="0" fill="hold" nodeType="clickEffect">
                                  <p:stCondLst>
                                    <p:cond delay="0"/>
                                  </p:stCondLst>
                                  <p:childTnLst>
                                    <p:animEffect transition="out" filter="dissolve">
                                      <p:cBhvr>
                                        <p:cTn id="30" dur="500"/>
                                        <p:tgtEl>
                                          <p:spTgt spid="108"/>
                                        </p:tgtEl>
                                      </p:cBhvr>
                                    </p:animEffect>
                                    <p:set>
                                      <p:cBhvr>
                                        <p:cTn id="31" dur="1" fill="hold">
                                          <p:stCondLst>
                                            <p:cond delay="499"/>
                                          </p:stCondLst>
                                        </p:cTn>
                                        <p:tgtEl>
                                          <p:spTgt spid="108"/>
                                        </p:tgtEl>
                                        <p:attrNameLst>
                                          <p:attrName>style.visibility</p:attrName>
                                        </p:attrNameLst>
                                      </p:cBhvr>
                                      <p:to>
                                        <p:strVal val="hidden"/>
                                      </p:to>
                                    </p:set>
                                  </p:childTnLst>
                                </p:cTn>
                              </p:par>
                              <p:par>
                                <p:cTn id="32" presetID="9" presetClass="entr" presetSubtype="0" fill="hold" nodeType="withEffect">
                                  <p:stCondLst>
                                    <p:cond delay="0"/>
                                  </p:stCondLst>
                                  <p:childTnLst>
                                    <p:set>
                                      <p:cBhvr>
                                        <p:cTn id="33" dur="1" fill="hold">
                                          <p:stCondLst>
                                            <p:cond delay="0"/>
                                          </p:stCondLst>
                                        </p:cTn>
                                        <p:tgtEl>
                                          <p:spTgt spid="128"/>
                                        </p:tgtEl>
                                        <p:attrNameLst>
                                          <p:attrName>style.visibility</p:attrName>
                                        </p:attrNameLst>
                                      </p:cBhvr>
                                      <p:to>
                                        <p:strVal val="visible"/>
                                      </p:to>
                                    </p:set>
                                    <p:animEffect transition="in" filter="dissolve">
                                      <p:cBhvr>
                                        <p:cTn id="34" dur="500"/>
                                        <p:tgtEl>
                                          <p:spTgt spid="128"/>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xit" presetSubtype="0" fill="hold" nodeType="clickEffect">
                                  <p:stCondLst>
                                    <p:cond delay="0"/>
                                  </p:stCondLst>
                                  <p:childTnLst>
                                    <p:animEffect transition="out" filter="dissolve">
                                      <p:cBhvr>
                                        <p:cTn id="38" dur="500"/>
                                        <p:tgtEl>
                                          <p:spTgt spid="128"/>
                                        </p:tgtEl>
                                      </p:cBhvr>
                                    </p:animEffect>
                                    <p:set>
                                      <p:cBhvr>
                                        <p:cTn id="39" dur="1" fill="hold">
                                          <p:stCondLst>
                                            <p:cond delay="499"/>
                                          </p:stCondLst>
                                        </p:cTn>
                                        <p:tgtEl>
                                          <p:spTgt spid="128"/>
                                        </p:tgtEl>
                                        <p:attrNameLst>
                                          <p:attrName>style.visibility</p:attrName>
                                        </p:attrNameLst>
                                      </p:cBhvr>
                                      <p:to>
                                        <p:strVal val="hidden"/>
                                      </p:to>
                                    </p:set>
                                  </p:childTnLst>
                                </p:cTn>
                              </p:par>
                              <p:par>
                                <p:cTn id="40" presetID="9" presetClass="entr" presetSubtype="0" fill="hold" nodeType="withEffect">
                                  <p:stCondLst>
                                    <p:cond delay="0"/>
                                  </p:stCondLst>
                                  <p:childTnLst>
                                    <p:set>
                                      <p:cBhvr>
                                        <p:cTn id="41" dur="1" fill="hold">
                                          <p:stCondLst>
                                            <p:cond delay="0"/>
                                          </p:stCondLst>
                                        </p:cTn>
                                        <p:tgtEl>
                                          <p:spTgt spid="135"/>
                                        </p:tgtEl>
                                        <p:attrNameLst>
                                          <p:attrName>style.visibility</p:attrName>
                                        </p:attrNameLst>
                                      </p:cBhvr>
                                      <p:to>
                                        <p:strVal val="visible"/>
                                      </p:to>
                                    </p:set>
                                    <p:animEffect transition="in" filter="dissolve">
                                      <p:cBhvr>
                                        <p:cTn id="42" dur="1000"/>
                                        <p:tgtEl>
                                          <p:spTgt spid="135"/>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xit" presetSubtype="0" fill="hold" nodeType="clickEffect">
                                  <p:stCondLst>
                                    <p:cond delay="0"/>
                                  </p:stCondLst>
                                  <p:childTnLst>
                                    <p:animEffect transition="out" filter="dissolve">
                                      <p:cBhvr>
                                        <p:cTn id="46" dur="500"/>
                                        <p:tgtEl>
                                          <p:spTgt spid="135"/>
                                        </p:tgtEl>
                                      </p:cBhvr>
                                    </p:animEffect>
                                    <p:set>
                                      <p:cBhvr>
                                        <p:cTn id="47" dur="1" fill="hold">
                                          <p:stCondLst>
                                            <p:cond delay="499"/>
                                          </p:stCondLst>
                                        </p:cTn>
                                        <p:tgtEl>
                                          <p:spTgt spid="135"/>
                                        </p:tgtEl>
                                        <p:attrNameLst>
                                          <p:attrName>style.visibility</p:attrName>
                                        </p:attrNameLst>
                                      </p:cBhvr>
                                      <p:to>
                                        <p:strVal val="hidden"/>
                                      </p:to>
                                    </p:set>
                                  </p:childTnLst>
                                </p:cTn>
                              </p:par>
                              <p:par>
                                <p:cTn id="48" presetID="9" presetClass="entr" presetSubtype="0" fill="hold" nodeType="withEffect">
                                  <p:stCondLst>
                                    <p:cond delay="0"/>
                                  </p:stCondLst>
                                  <p:childTnLst>
                                    <p:set>
                                      <p:cBhvr>
                                        <p:cTn id="49" dur="1" fill="hold">
                                          <p:stCondLst>
                                            <p:cond delay="0"/>
                                          </p:stCondLst>
                                        </p:cTn>
                                        <p:tgtEl>
                                          <p:spTgt spid="148"/>
                                        </p:tgtEl>
                                        <p:attrNameLst>
                                          <p:attrName>style.visibility</p:attrName>
                                        </p:attrNameLst>
                                      </p:cBhvr>
                                      <p:to>
                                        <p:strVal val="visible"/>
                                      </p:to>
                                    </p:set>
                                    <p:animEffect transition="in" filter="dissolve">
                                      <p:cBhvr>
                                        <p:cTn id="50" dur="500"/>
                                        <p:tgtEl>
                                          <p:spTgt spid="148"/>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xit" presetSubtype="0" fill="hold" nodeType="clickEffect">
                                  <p:stCondLst>
                                    <p:cond delay="0"/>
                                  </p:stCondLst>
                                  <p:childTnLst>
                                    <p:animEffect transition="out" filter="dissolve">
                                      <p:cBhvr>
                                        <p:cTn id="54" dur="500"/>
                                        <p:tgtEl>
                                          <p:spTgt spid="148"/>
                                        </p:tgtEl>
                                      </p:cBhvr>
                                    </p:animEffect>
                                    <p:set>
                                      <p:cBhvr>
                                        <p:cTn id="55" dur="1" fill="hold">
                                          <p:stCondLst>
                                            <p:cond delay="499"/>
                                          </p:stCondLst>
                                        </p:cTn>
                                        <p:tgtEl>
                                          <p:spTgt spid="148"/>
                                        </p:tgtEl>
                                        <p:attrNameLst>
                                          <p:attrName>style.visibility</p:attrName>
                                        </p:attrNameLst>
                                      </p:cBhvr>
                                      <p:to>
                                        <p:strVal val="hidden"/>
                                      </p:to>
                                    </p:set>
                                  </p:childTnLst>
                                </p:cTn>
                              </p:par>
                              <p:par>
                                <p:cTn id="56" presetID="9" presetClass="entr" presetSubtype="0" fill="hold" nodeType="withEffect">
                                  <p:stCondLst>
                                    <p:cond delay="0"/>
                                  </p:stCondLst>
                                  <p:childTnLst>
                                    <p:set>
                                      <p:cBhvr>
                                        <p:cTn id="57" dur="1" fill="hold">
                                          <p:stCondLst>
                                            <p:cond delay="0"/>
                                          </p:stCondLst>
                                        </p:cTn>
                                        <p:tgtEl>
                                          <p:spTgt spid="128"/>
                                        </p:tgtEl>
                                        <p:attrNameLst>
                                          <p:attrName>style.visibility</p:attrName>
                                        </p:attrNameLst>
                                      </p:cBhvr>
                                      <p:to>
                                        <p:strVal val="visible"/>
                                      </p:to>
                                    </p:set>
                                    <p:animEffect transition="in" filter="dissolve">
                                      <p:cBhvr>
                                        <p:cTn id="58" dur="500"/>
                                        <p:tgtEl>
                                          <p:spTgt spid="128"/>
                                        </p:tgtEl>
                                      </p:cBhvr>
                                    </p:animEffect>
                                  </p:childTnLst>
                                </p:cTn>
                              </p:par>
                            </p:childTnLst>
                          </p:cTn>
                        </p:par>
                      </p:childTnLst>
                    </p:cTn>
                  </p:par>
                  <p:par>
                    <p:cTn id="59" fill="hold">
                      <p:stCondLst>
                        <p:cond delay="indefinite"/>
                      </p:stCondLst>
                      <p:childTnLst>
                        <p:par>
                          <p:cTn id="60" fill="hold">
                            <p:stCondLst>
                              <p:cond delay="0"/>
                            </p:stCondLst>
                            <p:childTnLst>
                              <p:par>
                                <p:cTn id="61" presetID="9" presetClass="exit" presetSubtype="0" fill="hold" nodeType="clickEffect">
                                  <p:stCondLst>
                                    <p:cond delay="0"/>
                                  </p:stCondLst>
                                  <p:childTnLst>
                                    <p:animEffect transition="out" filter="dissolve">
                                      <p:cBhvr>
                                        <p:cTn id="62" dur="500"/>
                                        <p:tgtEl>
                                          <p:spTgt spid="102"/>
                                        </p:tgtEl>
                                      </p:cBhvr>
                                    </p:animEffect>
                                    <p:set>
                                      <p:cBhvr>
                                        <p:cTn id="63" dur="1" fill="hold">
                                          <p:stCondLst>
                                            <p:cond delay="499"/>
                                          </p:stCondLst>
                                        </p:cTn>
                                        <p:tgtEl>
                                          <p:spTgt spid="102"/>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2" presetClass="entr" presetSubtype="2" fill="hold" grpId="0" nodeType="clickEffect">
                                  <p:stCondLst>
                                    <p:cond delay="0"/>
                                  </p:stCondLst>
                                  <p:childTnLst>
                                    <p:set>
                                      <p:cBhvr>
                                        <p:cTn id="67" dur="1" fill="hold">
                                          <p:stCondLst>
                                            <p:cond delay="0"/>
                                          </p:stCondLst>
                                        </p:cTn>
                                        <p:tgtEl>
                                          <p:spTgt spid="163"/>
                                        </p:tgtEl>
                                        <p:attrNameLst>
                                          <p:attrName>style.visibility</p:attrName>
                                        </p:attrNameLst>
                                      </p:cBhvr>
                                      <p:to>
                                        <p:strVal val="visible"/>
                                      </p:to>
                                    </p:set>
                                    <p:anim calcmode="lin" valueType="num">
                                      <p:cBhvr additive="base">
                                        <p:cTn id="68" dur="500" fill="hold"/>
                                        <p:tgtEl>
                                          <p:spTgt spid="163"/>
                                        </p:tgtEl>
                                        <p:attrNameLst>
                                          <p:attrName>ppt_x</p:attrName>
                                        </p:attrNameLst>
                                      </p:cBhvr>
                                      <p:tavLst>
                                        <p:tav tm="0">
                                          <p:val>
                                            <p:strVal val="1+#ppt_w/2"/>
                                          </p:val>
                                        </p:tav>
                                        <p:tav tm="100000">
                                          <p:val>
                                            <p:strVal val="#ppt_x"/>
                                          </p:val>
                                        </p:tav>
                                      </p:tavLst>
                                    </p:anim>
                                    <p:anim calcmode="lin" valueType="num">
                                      <p:cBhvr additive="base">
                                        <p:cTn id="69" dur="500" fill="hold"/>
                                        <p:tgtEl>
                                          <p:spTgt spid="163"/>
                                        </p:tgtEl>
                                        <p:attrNameLst>
                                          <p:attrName>ppt_y</p:attrName>
                                        </p:attrNameLst>
                                      </p:cBhvr>
                                      <p:tavLst>
                                        <p:tav tm="0">
                                          <p:val>
                                            <p:strVal val="#ppt_y"/>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xit" presetSubtype="2" fill="hold" grpId="1" nodeType="clickEffect">
                                  <p:stCondLst>
                                    <p:cond delay="0"/>
                                  </p:stCondLst>
                                  <p:childTnLst>
                                    <p:anim calcmode="lin" valueType="num">
                                      <p:cBhvr additive="base">
                                        <p:cTn id="73" dur="500"/>
                                        <p:tgtEl>
                                          <p:spTgt spid="163"/>
                                        </p:tgtEl>
                                        <p:attrNameLst>
                                          <p:attrName>ppt_x</p:attrName>
                                        </p:attrNameLst>
                                      </p:cBhvr>
                                      <p:tavLst>
                                        <p:tav tm="0">
                                          <p:val>
                                            <p:strVal val="ppt_x"/>
                                          </p:val>
                                        </p:tav>
                                        <p:tav tm="100000">
                                          <p:val>
                                            <p:strVal val="1+ppt_w/2"/>
                                          </p:val>
                                        </p:tav>
                                      </p:tavLst>
                                    </p:anim>
                                    <p:anim calcmode="lin" valueType="num">
                                      <p:cBhvr additive="base">
                                        <p:cTn id="74" dur="500"/>
                                        <p:tgtEl>
                                          <p:spTgt spid="163"/>
                                        </p:tgtEl>
                                        <p:attrNameLst>
                                          <p:attrName>ppt_y</p:attrName>
                                        </p:attrNameLst>
                                      </p:cBhvr>
                                      <p:tavLst>
                                        <p:tav tm="0">
                                          <p:val>
                                            <p:strVal val="ppt_y"/>
                                          </p:val>
                                        </p:tav>
                                        <p:tav tm="100000">
                                          <p:val>
                                            <p:strVal val="ppt_y"/>
                                          </p:val>
                                        </p:tav>
                                      </p:tavLst>
                                    </p:anim>
                                    <p:set>
                                      <p:cBhvr>
                                        <p:cTn id="75" dur="1" fill="hold">
                                          <p:stCondLst>
                                            <p:cond delay="499"/>
                                          </p:stCondLst>
                                        </p:cTn>
                                        <p:tgtEl>
                                          <p:spTgt spid="163"/>
                                        </p:tgtEl>
                                        <p:attrNameLst>
                                          <p:attrName>style.visibility</p:attrName>
                                        </p:attrNameLst>
                                      </p:cBhvr>
                                      <p:to>
                                        <p:strVal val="hidden"/>
                                      </p:to>
                                    </p:set>
                                  </p:childTnLst>
                                </p:cTn>
                              </p:par>
                            </p:childTnLst>
                          </p:cTn>
                        </p:par>
                        <p:par>
                          <p:cTn id="76" fill="hold">
                            <p:stCondLst>
                              <p:cond delay="500"/>
                            </p:stCondLst>
                            <p:childTnLst>
                              <p:par>
                                <p:cTn id="77" presetID="2" presetClass="entr" presetSubtype="2" fill="hold" grpId="0" nodeType="afterEffect">
                                  <p:stCondLst>
                                    <p:cond delay="0"/>
                                  </p:stCondLst>
                                  <p:childTnLst>
                                    <p:set>
                                      <p:cBhvr>
                                        <p:cTn id="78" dur="1" fill="hold">
                                          <p:stCondLst>
                                            <p:cond delay="0"/>
                                          </p:stCondLst>
                                        </p:cTn>
                                        <p:tgtEl>
                                          <p:spTgt spid="164"/>
                                        </p:tgtEl>
                                        <p:attrNameLst>
                                          <p:attrName>style.visibility</p:attrName>
                                        </p:attrNameLst>
                                      </p:cBhvr>
                                      <p:to>
                                        <p:strVal val="visible"/>
                                      </p:to>
                                    </p:set>
                                    <p:anim calcmode="lin" valueType="num">
                                      <p:cBhvr additive="base">
                                        <p:cTn id="79" dur="500" fill="hold"/>
                                        <p:tgtEl>
                                          <p:spTgt spid="164"/>
                                        </p:tgtEl>
                                        <p:attrNameLst>
                                          <p:attrName>ppt_x</p:attrName>
                                        </p:attrNameLst>
                                      </p:cBhvr>
                                      <p:tavLst>
                                        <p:tav tm="0">
                                          <p:val>
                                            <p:strVal val="1+#ppt_w/2"/>
                                          </p:val>
                                        </p:tav>
                                        <p:tav tm="100000">
                                          <p:val>
                                            <p:strVal val="#ppt_x"/>
                                          </p:val>
                                        </p:tav>
                                      </p:tavLst>
                                    </p:anim>
                                    <p:anim calcmode="lin" valueType="num">
                                      <p:cBhvr additive="base">
                                        <p:cTn id="80" dur="500" fill="hold"/>
                                        <p:tgtEl>
                                          <p:spTgt spid="164"/>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6" presetClass="emph" presetSubtype="0" fill="hold" grpId="1" nodeType="clickEffect">
                                  <p:stCondLst>
                                    <p:cond delay="0"/>
                                  </p:stCondLst>
                                  <p:childTnLst>
                                    <p:animScale>
                                      <p:cBhvr>
                                        <p:cTn id="84" dur="2000" fill="hold"/>
                                        <p:tgtEl>
                                          <p:spTgt spid="16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63" grpId="0" animBg="1"/>
      <p:bldP spid="163" grpId="1" animBg="1"/>
      <p:bldP spid="164" grpId="0" animBg="1"/>
      <p:bldP spid="164"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251520" y="428610"/>
            <a:ext cx="691276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eaLnBrk="1" hangingPunct="1">
              <a:spcBef>
                <a:spcPct val="0"/>
              </a:spcBef>
              <a:buFontTx/>
              <a:buNone/>
            </a:pPr>
            <a:r>
              <a:rPr lang="zh-CN" altLang="en-US" b="1" dirty="0">
                <a:solidFill>
                  <a:schemeClr val="accent6"/>
                </a:solidFill>
                <a:effectLst>
                  <a:outerShdw blurRad="38100" dist="38100" dir="2700000" algn="tl">
                    <a:srgbClr val="000000">
                      <a:alpha val="43137"/>
                    </a:srgbClr>
                  </a:outerShdw>
                </a:effectLst>
                <a:latin typeface="楷体_GB2312" pitchFamily="49" charset="-122"/>
                <a:ea typeface="楷体_GB2312" pitchFamily="49" charset="-122"/>
              </a:rPr>
              <a:t>一、戴维南定理</a:t>
            </a:r>
            <a:r>
              <a:rPr lang="zh-CN" altLang="en-US" b="1" dirty="0">
                <a:effectLst>
                  <a:outerShdw blurRad="38100" dist="38100" dir="2700000" algn="tl">
                    <a:srgbClr val="000000">
                      <a:alpha val="43137"/>
                    </a:srgbClr>
                  </a:outerShdw>
                </a:effectLst>
              </a:rPr>
              <a:t>（</a:t>
            </a:r>
            <a:r>
              <a:rPr lang="en-US" altLang="zh-CN" b="1" dirty="0" err="1">
                <a:effectLst>
                  <a:outerShdw blurRad="38100" dist="38100" dir="2700000" algn="tl">
                    <a:srgbClr val="000000">
                      <a:alpha val="43137"/>
                    </a:srgbClr>
                  </a:outerShdw>
                </a:effectLst>
              </a:rPr>
              <a:t>Thevenin's</a:t>
            </a:r>
            <a:r>
              <a:rPr lang="en-US" altLang="zh-CN" b="1" dirty="0">
                <a:effectLst>
                  <a:outerShdw blurRad="38100" dist="38100" dir="2700000" algn="tl">
                    <a:srgbClr val="000000">
                      <a:alpha val="43137"/>
                    </a:srgbClr>
                  </a:outerShdw>
                </a:effectLst>
              </a:rPr>
              <a:t> theorem</a:t>
            </a:r>
            <a:r>
              <a:rPr lang="zh-CN" altLang="en-US" b="1" dirty="0">
                <a:effectLst>
                  <a:outerShdw blurRad="38100" dist="38100" dir="2700000" algn="tl">
                    <a:srgbClr val="000000">
                      <a:alpha val="43137"/>
                    </a:srgbClr>
                  </a:outerShdw>
                </a:effectLst>
              </a:rPr>
              <a:t>）</a:t>
            </a:r>
            <a:r>
              <a:rPr lang="zh-CN" altLang="en-US" b="1" dirty="0">
                <a:effectLst>
                  <a:outerShdw blurRad="38100" dist="38100" dir="2700000" algn="tl">
                    <a:srgbClr val="000000">
                      <a:alpha val="43137"/>
                    </a:srgbClr>
                  </a:outerShdw>
                </a:effectLst>
                <a:latin typeface="楷体_GB2312" pitchFamily="49" charset="-122"/>
                <a:ea typeface="楷体_GB2312" pitchFamily="49" charset="-122"/>
              </a:rPr>
              <a:t> </a:t>
            </a:r>
          </a:p>
        </p:txBody>
      </p:sp>
      <p:sp>
        <p:nvSpPr>
          <p:cNvPr id="4" name="矩形 3"/>
          <p:cNvSpPr/>
          <p:nvPr/>
        </p:nvSpPr>
        <p:spPr>
          <a:xfrm>
            <a:off x="2714612" y="1392033"/>
            <a:ext cx="5400600" cy="2246769"/>
          </a:xfrm>
          <a:prstGeom prst="rect">
            <a:avLst/>
          </a:prstGeom>
        </p:spPr>
        <p:txBody>
          <a:bodyPr wrap="square">
            <a:spAutoFit/>
          </a:bodyPr>
          <a:lstStyle/>
          <a:p>
            <a:r>
              <a:rPr lang="zh-CN" altLang="en-US" sz="2800" b="1" dirty="0"/>
              <a:t>戴维南</a:t>
            </a:r>
            <a:r>
              <a:rPr lang="en-US" altLang="zh-CN" sz="2800" b="1" dirty="0"/>
              <a:t>(</a:t>
            </a:r>
            <a:r>
              <a:rPr lang="en-US" altLang="zh-CN" sz="2800" b="1" dirty="0" err="1"/>
              <a:t>Thevenin</a:t>
            </a:r>
            <a:r>
              <a:rPr lang="en-US" altLang="zh-CN" sz="2800" b="1" dirty="0"/>
              <a:t>)</a:t>
            </a:r>
            <a:r>
              <a:rPr lang="zh-CN" altLang="en-US" sz="2800" b="1" dirty="0"/>
              <a:t>：法国电信工程师</a:t>
            </a:r>
            <a:r>
              <a:rPr lang="en-US" altLang="zh-CN" sz="2800" b="1" dirty="0"/>
              <a:t>,</a:t>
            </a:r>
            <a:r>
              <a:rPr lang="zh-CN" altLang="en-US" sz="2800" b="1" dirty="0">
                <a:latin typeface="+mn-ea"/>
                <a:ea typeface="+mn-ea"/>
              </a:rPr>
              <a:t>在研究了基尔霍夫电路定律以及欧姆定律后于</a:t>
            </a:r>
            <a:r>
              <a:rPr lang="en-US" altLang="zh-CN" sz="2800" b="1" dirty="0"/>
              <a:t>1883 </a:t>
            </a:r>
            <a:r>
              <a:rPr lang="zh-CN" altLang="en-US" sz="2800" b="1" dirty="0"/>
              <a:t>年提出了</a:t>
            </a:r>
            <a:r>
              <a:rPr lang="zh-CN" altLang="en-US" sz="2800" b="1" dirty="0">
                <a:latin typeface="+mn-ea"/>
                <a:ea typeface="+mn-ea"/>
              </a:rPr>
              <a:t>著名的戴维南定理，用于计算更为复杂电路上的电压、电流。</a:t>
            </a:r>
            <a:endParaRPr lang="zh-CN" altLang="en-US" sz="2800" b="1" i="0" dirty="0">
              <a:effectLst/>
              <a:latin typeface="+mn-ea"/>
              <a:ea typeface="+mn-ea"/>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5786" y="1500180"/>
            <a:ext cx="1409700" cy="1905000"/>
          </a:xfrm>
          <a:prstGeom prst="rect">
            <a:avLst/>
          </a:prstGeom>
        </p:spPr>
      </p:pic>
    </p:spTree>
    <p:extLst>
      <p:ext uri="{BB962C8B-B14F-4D97-AF65-F5344CB8AC3E}">
        <p14:creationId xmlns:p14="http://schemas.microsoft.com/office/powerpoint/2010/main" val="4017787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up)">
                                      <p:cBhvr>
                                        <p:cTn id="16"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矩形 75"/>
          <p:cNvSpPr/>
          <p:nvPr/>
        </p:nvSpPr>
        <p:spPr>
          <a:xfrm>
            <a:off x="97549" y="311821"/>
            <a:ext cx="3251211" cy="523220"/>
          </a:xfrm>
          <a:prstGeom prst="rect">
            <a:avLst/>
          </a:prstGeom>
        </p:spPr>
        <p:txBody>
          <a:bodyPr wrap="none">
            <a:spAutoFit/>
          </a:bodyPr>
          <a:lstStyle/>
          <a:p>
            <a:r>
              <a:rPr lang="en-US" altLang="zh-CN" sz="2800" b="1" dirty="0">
                <a:solidFill>
                  <a:schemeClr val="accent6"/>
                </a:solidFill>
                <a:effectLst>
                  <a:outerShdw blurRad="38100" dist="38100" dir="2700000" algn="tl">
                    <a:srgbClr val="000000">
                      <a:alpha val="43137"/>
                    </a:srgbClr>
                  </a:outerShdw>
                </a:effectLst>
                <a:latin typeface="楷体_GB2312" pitchFamily="49" charset="-122"/>
                <a:ea typeface="楷体_GB2312" pitchFamily="49" charset="-122"/>
              </a:rPr>
              <a:t>1</a:t>
            </a:r>
            <a:r>
              <a:rPr lang="zh-CN" altLang="en-US" sz="2800" b="1" dirty="0">
                <a:solidFill>
                  <a:schemeClr val="accent6"/>
                </a:solidFill>
                <a:effectLst>
                  <a:outerShdw blurRad="38100" dist="38100" dir="2700000" algn="tl">
                    <a:srgbClr val="000000">
                      <a:alpha val="43137"/>
                    </a:srgbClr>
                  </a:outerShdw>
                </a:effectLst>
                <a:latin typeface="楷体_GB2312" pitchFamily="49" charset="-122"/>
                <a:ea typeface="楷体_GB2312" pitchFamily="49" charset="-122"/>
              </a:rPr>
              <a:t>、戴维南定理内容</a:t>
            </a:r>
            <a:endParaRPr lang="zh-CN" altLang="en-US" sz="2800" b="1" dirty="0">
              <a:solidFill>
                <a:schemeClr val="accent6"/>
              </a:solidFill>
              <a:effectLst>
                <a:outerShdw blurRad="38100" dist="38100" dir="2700000" algn="tl">
                  <a:srgbClr val="000000">
                    <a:alpha val="43137"/>
                  </a:srgbClr>
                </a:outerShdw>
              </a:effectLst>
            </a:endParaRPr>
          </a:p>
        </p:txBody>
      </p:sp>
      <p:grpSp>
        <p:nvGrpSpPr>
          <p:cNvPr id="82" name="组合 81"/>
          <p:cNvGrpSpPr/>
          <p:nvPr/>
        </p:nvGrpSpPr>
        <p:grpSpPr>
          <a:xfrm>
            <a:off x="5822567" y="348575"/>
            <a:ext cx="3213865" cy="3292263"/>
            <a:chOff x="5860014" y="546633"/>
            <a:chExt cx="3213865" cy="3292263"/>
          </a:xfrm>
        </p:grpSpPr>
        <p:sp>
          <p:nvSpPr>
            <p:cNvPr id="79" name="Text Box 32"/>
            <p:cNvSpPr txBox="1">
              <a:spLocks noChangeArrowheads="1"/>
            </p:cNvSpPr>
            <p:nvPr/>
          </p:nvSpPr>
          <p:spPr bwMode="auto">
            <a:xfrm>
              <a:off x="5860014" y="812980"/>
              <a:ext cx="3213865" cy="3025916"/>
            </a:xfrm>
            <a:prstGeom prst="rect">
              <a:avLst/>
            </a:prstGeom>
            <a:solidFill>
              <a:schemeClr val="bg1"/>
            </a:solidFill>
            <a:ln w="38100">
              <a:solidFill>
                <a:srgbClr val="3333FF"/>
              </a:solidFill>
              <a:miter lim="800000"/>
              <a:headEnd/>
              <a:tailEnd/>
            </a:ln>
            <a:effectLst/>
          </p:spPr>
          <p:txBody>
            <a:bodyPr wrap="square" anchor="ctr" anchorCtr="0">
              <a:noAutofit/>
            </a:bodyP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indent="457200" algn="just">
                <a:lnSpc>
                  <a:spcPct val="120000"/>
                </a:lnSpc>
                <a:spcBef>
                  <a:spcPts val="0"/>
                </a:spcBef>
              </a:pPr>
              <a:endParaRPr lang="en-US" altLang="zh-CN" sz="2400" dirty="0"/>
            </a:p>
            <a:p>
              <a:pPr algn="just">
                <a:lnSpc>
                  <a:spcPct val="120000"/>
                </a:lnSpc>
                <a:spcBef>
                  <a:spcPts val="0"/>
                </a:spcBef>
              </a:pPr>
              <a:r>
                <a:rPr lang="en-US" altLang="zh-CN" sz="2400" dirty="0">
                  <a:solidFill>
                    <a:schemeClr val="bg1"/>
                  </a:solidFill>
                  <a:latin typeface="+mn-lt"/>
                  <a:ea typeface="+mn-ea"/>
                </a:rPr>
                <a:t>2. </a:t>
              </a:r>
              <a:r>
                <a:rPr lang="zh-CN" altLang="en-US" sz="2400" dirty="0">
                  <a:solidFill>
                    <a:schemeClr val="bg1"/>
                  </a:solidFill>
                  <a:latin typeface="+mn-lt"/>
                  <a:ea typeface="+mn-ea"/>
                </a:rPr>
                <a:t>换路时，电容电压是连续的，没有跃变；电流不是连续的，发生跃变。</a:t>
              </a:r>
            </a:p>
            <a:p>
              <a:pPr algn="just" eaLnBrk="1" hangingPunct="1">
                <a:spcBef>
                  <a:spcPts val="0"/>
                </a:spcBef>
              </a:pPr>
              <a:endParaRPr lang="zh-CN" altLang="en-US" sz="2400" dirty="0"/>
            </a:p>
          </p:txBody>
        </p:sp>
        <p:sp>
          <p:nvSpPr>
            <p:cNvPr id="80" name="Text Box 44"/>
            <p:cNvSpPr txBox="1">
              <a:spLocks noChangeArrowheads="1"/>
            </p:cNvSpPr>
            <p:nvPr/>
          </p:nvSpPr>
          <p:spPr bwMode="auto">
            <a:xfrm>
              <a:off x="6343328" y="546633"/>
              <a:ext cx="2342418" cy="461665"/>
            </a:xfrm>
            <a:prstGeom prst="rect">
              <a:avLst/>
            </a:prstGeom>
            <a:solidFill>
              <a:srgbClr val="3333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r>
                <a:rPr lang="zh-CN" altLang="en-US" b="1" dirty="0">
                  <a:solidFill>
                    <a:schemeClr val="bg1"/>
                  </a:solidFill>
                  <a:effectLst>
                    <a:outerShdw blurRad="38100" dist="38100" dir="2700000" algn="tl">
                      <a:srgbClr val="000000">
                        <a:alpha val="43137"/>
                      </a:srgbClr>
                    </a:outerShdw>
                  </a:effectLst>
                  <a:latin typeface="楷体_GB2312" pitchFamily="49" charset="-122"/>
                  <a:ea typeface="楷体_GB2312" pitchFamily="49" charset="-122"/>
                </a:rPr>
                <a:t>戴维南定理内容</a:t>
              </a:r>
              <a:endParaRPr lang="zh-CN" altLang="en-US" b="1" dirty="0">
                <a:solidFill>
                  <a:schemeClr val="bg1"/>
                </a:solidFill>
                <a:effectLst>
                  <a:outerShdw blurRad="38100" dist="38100" dir="2700000" algn="tl">
                    <a:srgbClr val="000000">
                      <a:alpha val="43137"/>
                    </a:srgbClr>
                  </a:outerShdw>
                </a:effectLst>
              </a:endParaRPr>
            </a:p>
          </p:txBody>
        </p:sp>
        <p:sp>
          <p:nvSpPr>
            <p:cNvPr id="78" name="TextBox 3"/>
            <p:cNvSpPr txBox="1"/>
            <p:nvPr/>
          </p:nvSpPr>
          <p:spPr bwMode="auto">
            <a:xfrm>
              <a:off x="6081174" y="1022930"/>
              <a:ext cx="2818687" cy="2438927"/>
            </a:xfrm>
            <a:prstGeom prst="rect">
              <a:avLst/>
            </a:prstGeom>
            <a:noFill/>
            <a:ln w="38100">
              <a:noFill/>
              <a:miter lim="800000"/>
              <a:headEnd/>
              <a:tailEnd/>
            </a:ln>
            <a:effectLst/>
          </p:spPr>
          <p:txBody>
            <a:bodyPr wrap="square" rtlCol="0" anchor="t" anchorCtr="0">
              <a:noAutofit/>
            </a:bodyP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r>
                <a:rPr lang="zh-CN" altLang="en-US" b="1" noProof="1">
                  <a:effectLst>
                    <a:outerShdw blurRad="38100" dist="38100" dir="2700000" algn="tl">
                      <a:srgbClr val="000000">
                        <a:alpha val="43137"/>
                      </a:srgbClr>
                    </a:outerShdw>
                  </a:effectLst>
                  <a:latin typeface="宋体" panose="02010600030101010101" pitchFamily="2" charset="-122"/>
                </a:rPr>
                <a:t>    任一</a:t>
              </a:r>
              <a:r>
                <a:rPr lang="zh-CN" altLang="en-US" b="1" noProof="1">
                  <a:solidFill>
                    <a:srgbClr val="FF0000"/>
                  </a:solidFill>
                  <a:effectLst>
                    <a:outerShdw blurRad="38100" dist="38100" dir="2700000" algn="tl">
                      <a:srgbClr val="000000">
                        <a:alpha val="43137"/>
                      </a:srgbClr>
                    </a:outerShdw>
                  </a:effectLst>
                  <a:latin typeface="宋体" panose="02010600030101010101" pitchFamily="2" charset="-122"/>
                </a:rPr>
                <a:t>线性</a:t>
              </a:r>
              <a:r>
                <a:rPr lang="zh-CN" altLang="en-US" b="1" noProof="1">
                  <a:effectLst>
                    <a:outerShdw blurRad="38100" dist="38100" dir="2700000" algn="tl">
                      <a:srgbClr val="000000">
                        <a:alpha val="43137"/>
                      </a:srgbClr>
                    </a:outerShdw>
                  </a:effectLst>
                  <a:latin typeface="宋体" panose="02010600030101010101" pitchFamily="2" charset="-122"/>
                </a:rPr>
                <a:t>有源</a:t>
              </a:r>
              <a:r>
                <a:rPr lang="zh-CN" altLang="en-US" b="1" noProof="1">
                  <a:solidFill>
                    <a:schemeClr val="tx1">
                      <a:lumMod val="95000"/>
                      <a:lumOff val="5000"/>
                    </a:schemeClr>
                  </a:solidFill>
                  <a:effectLst>
                    <a:outerShdw blurRad="38100" dist="38100" dir="2700000" algn="tl">
                      <a:srgbClr val="000000">
                        <a:alpha val="43137"/>
                      </a:srgbClr>
                    </a:outerShdw>
                  </a:effectLst>
                  <a:latin typeface="宋体" panose="02010600030101010101" pitchFamily="2" charset="-122"/>
                </a:rPr>
                <a:t>二端网络</a:t>
              </a:r>
              <a:r>
                <a:rPr lang="en-US" altLang="zh-CN" b="1" noProof="1">
                  <a:effectLst>
                    <a:outerShdw blurRad="38100" dist="38100" dir="2700000" algn="tl">
                      <a:srgbClr val="000000">
                        <a:alpha val="43137"/>
                      </a:srgbClr>
                    </a:outerShdw>
                  </a:effectLst>
                </a:rPr>
                <a:t>N</a:t>
              </a:r>
              <a:r>
                <a:rPr lang="zh-CN" altLang="zh-CN" b="1" noProof="1">
                  <a:effectLst>
                    <a:outerShdw blurRad="38100" dist="38100" dir="2700000" algn="tl">
                      <a:srgbClr val="000000">
                        <a:alpha val="43137"/>
                      </a:srgbClr>
                    </a:outerShdw>
                  </a:effectLst>
                  <a:latin typeface="宋体" panose="02010600030101010101" pitchFamily="2" charset="-122"/>
                </a:rPr>
                <a:t>，就其两个输出端</a:t>
              </a:r>
              <a:r>
                <a:rPr lang="en-US" altLang="zh-CN" b="1" noProof="1">
                  <a:effectLst>
                    <a:outerShdw blurRad="38100" dist="38100" dir="2700000" algn="tl">
                      <a:srgbClr val="000000">
                        <a:alpha val="43137"/>
                      </a:srgbClr>
                    </a:outerShdw>
                  </a:effectLst>
                  <a:latin typeface="宋体" panose="02010600030101010101" pitchFamily="2" charset="-122"/>
                </a:rPr>
                <a:t>a</a:t>
              </a:r>
              <a:r>
                <a:rPr lang="zh-CN" altLang="en-US" b="1" noProof="1">
                  <a:effectLst>
                    <a:outerShdw blurRad="38100" dist="38100" dir="2700000" algn="tl">
                      <a:srgbClr val="000000">
                        <a:alpha val="43137"/>
                      </a:srgbClr>
                    </a:outerShdw>
                  </a:effectLst>
                  <a:latin typeface="宋体" panose="02010600030101010101" pitchFamily="2" charset="-122"/>
                </a:rPr>
                <a:t>、</a:t>
              </a:r>
              <a:r>
                <a:rPr lang="en-US" altLang="zh-CN" b="1" noProof="1">
                  <a:effectLst>
                    <a:outerShdw blurRad="38100" dist="38100" dir="2700000" algn="tl">
                      <a:srgbClr val="000000">
                        <a:alpha val="43137"/>
                      </a:srgbClr>
                    </a:outerShdw>
                  </a:effectLst>
                  <a:latin typeface="宋体" panose="02010600030101010101" pitchFamily="2" charset="-122"/>
                </a:rPr>
                <a:t>b</a:t>
              </a:r>
              <a:r>
                <a:rPr lang="zh-CN" altLang="zh-CN" b="1" noProof="1">
                  <a:effectLst>
                    <a:outerShdw blurRad="38100" dist="38100" dir="2700000" algn="tl">
                      <a:srgbClr val="000000">
                        <a:alpha val="43137"/>
                      </a:srgbClr>
                    </a:outerShdw>
                  </a:effectLst>
                  <a:latin typeface="宋体" panose="02010600030101010101" pitchFamily="2" charset="-122"/>
                </a:rPr>
                <a:t>而言总可等效</a:t>
              </a:r>
              <a:r>
                <a:rPr lang="zh-CN" altLang="en-US" b="1" dirty="0">
                  <a:effectLst>
                    <a:outerShdw blurRad="38100" dist="38100" dir="2700000" algn="tl">
                      <a:srgbClr val="000000">
                        <a:alpha val="43137"/>
                      </a:srgbClr>
                    </a:outerShdw>
                  </a:effectLst>
                  <a:latin typeface="宋体" panose="02010600030101010101" pitchFamily="2" charset="-122"/>
                </a:rPr>
                <a:t>为一个</a:t>
              </a:r>
              <a:r>
                <a:rPr lang="zh-CN" altLang="en-US" b="1" dirty="0">
                  <a:solidFill>
                    <a:srgbClr val="FF0000"/>
                  </a:solidFill>
                  <a:effectLst>
                    <a:outerShdw blurRad="38100" dist="38100" dir="2700000" algn="tl">
                      <a:srgbClr val="000000">
                        <a:alpha val="43137"/>
                      </a:srgbClr>
                    </a:outerShdw>
                  </a:effectLst>
                  <a:latin typeface="宋体" panose="02010600030101010101" pitchFamily="2" charset="-122"/>
                </a:rPr>
                <a:t>独立电压源</a:t>
              </a:r>
              <a:r>
                <a:rPr lang="zh-CN" altLang="en-US" b="1" dirty="0">
                  <a:effectLst>
                    <a:outerShdw blurRad="38100" dist="38100" dir="2700000" algn="tl">
                      <a:srgbClr val="000000">
                        <a:alpha val="43137"/>
                      </a:srgbClr>
                    </a:outerShdw>
                  </a:effectLst>
                  <a:latin typeface="宋体" panose="02010600030101010101" pitchFamily="2" charset="-122"/>
                </a:rPr>
                <a:t>和</a:t>
              </a:r>
              <a:r>
                <a:rPr lang="zh-CN" altLang="en-US" b="1" dirty="0">
                  <a:solidFill>
                    <a:srgbClr val="FF0000"/>
                  </a:solidFill>
                  <a:effectLst>
                    <a:outerShdw blurRad="38100" dist="38100" dir="2700000" algn="tl">
                      <a:srgbClr val="000000">
                        <a:alpha val="43137"/>
                      </a:srgbClr>
                    </a:outerShdw>
                  </a:effectLst>
                  <a:latin typeface="宋体" panose="02010600030101010101" pitchFamily="2" charset="-122"/>
                </a:rPr>
                <a:t>线性电阻</a:t>
              </a:r>
              <a:r>
                <a:rPr lang="zh-CN" altLang="en-US" b="1" dirty="0">
                  <a:effectLst>
                    <a:outerShdw blurRad="38100" dist="38100" dir="2700000" algn="tl">
                      <a:srgbClr val="000000">
                        <a:alpha val="43137"/>
                      </a:srgbClr>
                    </a:outerShdw>
                  </a:effectLst>
                  <a:latin typeface="宋体" panose="02010600030101010101" pitchFamily="2" charset="-122"/>
                </a:rPr>
                <a:t>串联的电路。</a:t>
              </a:r>
              <a:endParaRPr lang="zh-CN" altLang="en-US" b="1" dirty="0">
                <a:effectLst>
                  <a:outerShdw blurRad="38100" dist="38100" dir="2700000" algn="tl">
                    <a:srgbClr val="000000">
                      <a:alpha val="43137"/>
                    </a:srgbClr>
                  </a:outerShdw>
                </a:effectLst>
              </a:endParaRPr>
            </a:p>
          </p:txBody>
        </p:sp>
      </p:grpSp>
      <p:grpSp>
        <p:nvGrpSpPr>
          <p:cNvPr id="83" name="组合 82"/>
          <p:cNvGrpSpPr/>
          <p:nvPr/>
        </p:nvGrpSpPr>
        <p:grpSpPr>
          <a:xfrm>
            <a:off x="2534156" y="1372781"/>
            <a:ext cx="1117240" cy="801735"/>
            <a:chOff x="4053950" y="954108"/>
            <a:chExt cx="1117240" cy="801735"/>
          </a:xfrm>
        </p:grpSpPr>
        <p:sp>
          <p:nvSpPr>
            <p:cNvPr id="84" name="右箭头 83"/>
            <p:cNvSpPr/>
            <p:nvPr/>
          </p:nvSpPr>
          <p:spPr bwMode="auto">
            <a:xfrm>
              <a:off x="4053950" y="1455836"/>
              <a:ext cx="1117240" cy="300007"/>
            </a:xfrm>
            <a:prstGeom prst="rightArrow">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85" name="文本框 13"/>
            <p:cNvSpPr txBox="1"/>
            <p:nvPr/>
          </p:nvSpPr>
          <p:spPr>
            <a:xfrm>
              <a:off x="4170854" y="954108"/>
              <a:ext cx="803425" cy="461665"/>
            </a:xfrm>
            <a:prstGeom prst="rect">
              <a:avLst/>
            </a:prstGeom>
            <a:ln w="38100"/>
          </p:spPr>
          <p:style>
            <a:lnRef idx="2">
              <a:schemeClr val="accent6"/>
            </a:lnRef>
            <a:fillRef idx="1">
              <a:schemeClr val="lt1"/>
            </a:fillRef>
            <a:effectRef idx="0">
              <a:schemeClr val="accent6"/>
            </a:effectRef>
            <a:fontRef idx="minor">
              <a:schemeClr val="dk1"/>
            </a:fontRef>
          </p:style>
          <p:txBody>
            <a:bodyPr wrap="none" rtlCol="0">
              <a:spAutoFit/>
            </a:bodyPr>
            <a:lstStyle/>
            <a:p>
              <a:r>
                <a:rPr lang="zh-CN" altLang="en-US" b="1" dirty="0">
                  <a:solidFill>
                    <a:schemeClr val="tx1"/>
                  </a:solidFill>
                  <a:effectLst>
                    <a:outerShdw blurRad="38100" dist="38100" dir="2700000" algn="tl">
                      <a:srgbClr val="000000">
                        <a:alpha val="43137"/>
                      </a:srgbClr>
                    </a:outerShdw>
                  </a:effectLst>
                </a:rPr>
                <a:t>等效</a:t>
              </a:r>
            </a:p>
          </p:txBody>
        </p:sp>
      </p:grpSp>
      <p:grpSp>
        <p:nvGrpSpPr>
          <p:cNvPr id="95" name="组合 94"/>
          <p:cNvGrpSpPr/>
          <p:nvPr/>
        </p:nvGrpSpPr>
        <p:grpSpPr>
          <a:xfrm>
            <a:off x="2064275" y="768207"/>
            <a:ext cx="442747" cy="1781240"/>
            <a:chOff x="2927440" y="1449765"/>
            <a:chExt cx="442747" cy="1781240"/>
          </a:xfrm>
        </p:grpSpPr>
        <p:sp>
          <p:nvSpPr>
            <p:cNvPr id="96" name="Text Box 13"/>
            <p:cNvSpPr txBox="1">
              <a:spLocks noChangeArrowheads="1"/>
            </p:cNvSpPr>
            <p:nvPr/>
          </p:nvSpPr>
          <p:spPr bwMode="auto">
            <a:xfrm>
              <a:off x="2927440" y="1449765"/>
              <a:ext cx="260928" cy="283328"/>
            </a:xfrm>
            <a:prstGeom prst="rect">
              <a:avLst/>
            </a:prstGeom>
            <a:noFill/>
            <a:ln w="38100">
              <a:noFill/>
              <a:miter lim="800000"/>
              <a:headEnd/>
              <a:tailEnd/>
            </a:ln>
          </p:spPr>
          <p:txBody>
            <a:bodyPr>
              <a:spAutoFit/>
            </a:bodyPr>
            <a:lstStyle/>
            <a:p>
              <a:pPr>
                <a:spcBef>
                  <a:spcPct val="50000"/>
                </a:spcBef>
                <a:defRPr/>
              </a:pPr>
              <a:r>
                <a:rPr lang="en-US" altLang="zh-CN" b="1" i="1" dirty="0"/>
                <a:t>a</a:t>
              </a:r>
            </a:p>
          </p:txBody>
        </p:sp>
        <p:sp>
          <p:nvSpPr>
            <p:cNvPr id="97" name="Text Box 14"/>
            <p:cNvSpPr txBox="1">
              <a:spLocks noChangeArrowheads="1"/>
            </p:cNvSpPr>
            <p:nvPr/>
          </p:nvSpPr>
          <p:spPr bwMode="auto">
            <a:xfrm>
              <a:off x="2952701" y="2947677"/>
              <a:ext cx="417486" cy="283328"/>
            </a:xfrm>
            <a:prstGeom prst="rect">
              <a:avLst/>
            </a:prstGeom>
            <a:noFill/>
            <a:ln w="38100">
              <a:noFill/>
              <a:miter lim="800000"/>
              <a:headEnd/>
              <a:tailEnd/>
            </a:ln>
          </p:spPr>
          <p:txBody>
            <a:bodyPr>
              <a:spAutoFit/>
            </a:bodyPr>
            <a:lstStyle/>
            <a:p>
              <a:pPr>
                <a:spcBef>
                  <a:spcPct val="50000"/>
                </a:spcBef>
                <a:defRPr/>
              </a:pPr>
              <a:r>
                <a:rPr lang="en-US" altLang="zh-CN" b="1" i="1" dirty="0"/>
                <a:t>b</a:t>
              </a:r>
            </a:p>
          </p:txBody>
        </p:sp>
        <p:sp>
          <p:nvSpPr>
            <p:cNvPr id="98" name="Oval 55"/>
            <p:cNvSpPr>
              <a:spLocks noChangeArrowheads="1"/>
            </p:cNvSpPr>
            <p:nvPr/>
          </p:nvSpPr>
          <p:spPr bwMode="auto">
            <a:xfrm>
              <a:off x="2979434" y="1828024"/>
              <a:ext cx="89257" cy="80690"/>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99" name="Oval 55"/>
            <p:cNvSpPr>
              <a:spLocks noChangeArrowheads="1"/>
            </p:cNvSpPr>
            <p:nvPr/>
          </p:nvSpPr>
          <p:spPr bwMode="auto">
            <a:xfrm>
              <a:off x="2982977" y="2952079"/>
              <a:ext cx="89257" cy="80690"/>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grpSp>
      <p:grpSp>
        <p:nvGrpSpPr>
          <p:cNvPr id="100" name="组合 99"/>
          <p:cNvGrpSpPr/>
          <p:nvPr/>
        </p:nvGrpSpPr>
        <p:grpSpPr>
          <a:xfrm>
            <a:off x="809955" y="801603"/>
            <a:ext cx="1593854" cy="1650434"/>
            <a:chOff x="2453882" y="883488"/>
            <a:chExt cx="1593854" cy="1650434"/>
          </a:xfrm>
        </p:grpSpPr>
        <p:sp>
          <p:nvSpPr>
            <p:cNvPr id="101" name="Line 6"/>
            <p:cNvSpPr>
              <a:spLocks noChangeShapeType="1"/>
            </p:cNvSpPr>
            <p:nvPr/>
          </p:nvSpPr>
          <p:spPr bwMode="auto">
            <a:xfrm>
              <a:off x="3251256" y="2399198"/>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02" name="Line 7"/>
            <p:cNvSpPr>
              <a:spLocks noChangeShapeType="1"/>
            </p:cNvSpPr>
            <p:nvPr/>
          </p:nvSpPr>
          <p:spPr bwMode="auto">
            <a:xfrm>
              <a:off x="3249273" y="1271634"/>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03" name="Line 10"/>
            <p:cNvSpPr>
              <a:spLocks noChangeShapeType="1"/>
            </p:cNvSpPr>
            <p:nvPr/>
          </p:nvSpPr>
          <p:spPr bwMode="auto">
            <a:xfrm>
              <a:off x="3521606" y="1271634"/>
              <a:ext cx="156557" cy="0"/>
            </a:xfrm>
            <a:prstGeom prst="line">
              <a:avLst/>
            </a:prstGeom>
            <a:noFill/>
            <a:ln w="38100">
              <a:solidFill>
                <a:schemeClr val="tx1"/>
              </a:solidFill>
              <a:round/>
              <a:headEnd/>
              <a:tailEnd type="triangle" w="med" len="me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04" name="Text Box 11"/>
            <p:cNvSpPr txBox="1">
              <a:spLocks noChangeArrowheads="1"/>
            </p:cNvSpPr>
            <p:nvPr/>
          </p:nvSpPr>
          <p:spPr bwMode="auto">
            <a:xfrm>
              <a:off x="3355259" y="883488"/>
              <a:ext cx="334383" cy="283327"/>
            </a:xfrm>
            <a:prstGeom prst="rect">
              <a:avLst/>
            </a:prstGeom>
            <a:noFill/>
            <a:ln w="38100">
              <a:noFill/>
              <a:miter lim="800000"/>
              <a:headEnd/>
              <a:tailEnd/>
            </a:ln>
          </p:spPr>
          <p:txBody>
            <a:bodyPr wrap="square">
              <a:spAutoFit/>
            </a:bodyPr>
            <a:lstStyle/>
            <a:p>
              <a:pPr>
                <a:spcBef>
                  <a:spcPct val="50000"/>
                </a:spcBef>
                <a:defRPr/>
              </a:pPr>
              <a:r>
                <a:rPr lang="en-US" altLang="zh-CN" b="1" i="1" dirty="0" err="1"/>
                <a:t>i</a:t>
              </a:r>
              <a:endParaRPr lang="en-US" altLang="zh-CN" b="1" dirty="0">
                <a:effectLst>
                  <a:outerShdw blurRad="38100" dist="38100" dir="2700000" algn="tl">
                    <a:srgbClr val="000000">
                      <a:alpha val="43137"/>
                    </a:srgbClr>
                  </a:outerShdw>
                </a:effectLst>
              </a:endParaRPr>
            </a:p>
          </p:txBody>
        </p:sp>
        <p:sp>
          <p:nvSpPr>
            <p:cNvPr id="105" name="Text Box 12"/>
            <p:cNvSpPr txBox="1">
              <a:spLocks noChangeArrowheads="1"/>
            </p:cNvSpPr>
            <p:nvPr/>
          </p:nvSpPr>
          <p:spPr bwMode="auto">
            <a:xfrm>
              <a:off x="3524792" y="1619450"/>
              <a:ext cx="522944" cy="283328"/>
            </a:xfrm>
            <a:prstGeom prst="rect">
              <a:avLst/>
            </a:prstGeom>
            <a:noFill/>
            <a:ln w="38100">
              <a:noFill/>
              <a:miter lim="800000"/>
              <a:headEnd/>
              <a:tailEnd/>
            </a:ln>
          </p:spPr>
          <p:txBody>
            <a:bodyPr>
              <a:spAutoFit/>
            </a:bodyPr>
            <a:lstStyle/>
            <a:p>
              <a:pPr>
                <a:spcBef>
                  <a:spcPct val="50000"/>
                </a:spcBef>
                <a:defRPr/>
              </a:pPr>
              <a:r>
                <a:rPr lang="en-US" altLang="zh-CN" b="1" i="1" dirty="0">
                  <a:effectLst>
                    <a:outerShdw blurRad="38100" dist="38100" dir="2700000" algn="tl">
                      <a:srgbClr val="000000">
                        <a:alpha val="43137"/>
                      </a:srgbClr>
                    </a:outerShdw>
                  </a:effectLst>
                </a:rPr>
                <a:t> </a:t>
              </a:r>
              <a:r>
                <a:rPr lang="en-US" altLang="zh-CN" b="1" i="1" dirty="0"/>
                <a:t>u</a:t>
              </a:r>
              <a:endParaRPr lang="en-US" altLang="zh-CN" b="1" dirty="0"/>
            </a:p>
          </p:txBody>
        </p:sp>
        <p:sp>
          <p:nvSpPr>
            <p:cNvPr id="106" name="Text Box 35"/>
            <p:cNvSpPr txBox="1">
              <a:spLocks noChangeArrowheads="1"/>
            </p:cNvSpPr>
            <p:nvPr/>
          </p:nvSpPr>
          <p:spPr bwMode="auto">
            <a:xfrm>
              <a:off x="3675943" y="1340373"/>
              <a:ext cx="253633" cy="234847"/>
            </a:xfrm>
            <a:prstGeom prst="rect">
              <a:avLst/>
            </a:prstGeom>
            <a:noFill/>
            <a:ln w="19050">
              <a:noFill/>
              <a:miter lim="800000"/>
              <a:headEnd/>
              <a:tailEnd/>
            </a:ln>
            <a:effectLst/>
          </p:spPr>
          <p:txBody>
            <a:bodyPr wrap="none"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a:t>
              </a:r>
            </a:p>
          </p:txBody>
        </p:sp>
        <p:sp>
          <p:nvSpPr>
            <p:cNvPr id="107" name="Text Box 36"/>
            <p:cNvSpPr txBox="1">
              <a:spLocks noChangeArrowheads="1"/>
            </p:cNvSpPr>
            <p:nvPr/>
          </p:nvSpPr>
          <p:spPr bwMode="auto">
            <a:xfrm>
              <a:off x="3666774" y="1963067"/>
              <a:ext cx="238979" cy="234846"/>
            </a:xfrm>
            <a:prstGeom prst="rect">
              <a:avLst/>
            </a:prstGeom>
            <a:noFill/>
            <a:ln w="19050">
              <a:noFill/>
              <a:miter lim="800000"/>
              <a:headEnd/>
              <a:tailEnd/>
            </a:ln>
            <a:effectLst/>
          </p:spPr>
          <p:txBody>
            <a:bodyPr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_</a:t>
              </a:r>
            </a:p>
          </p:txBody>
        </p:sp>
        <p:sp>
          <p:nvSpPr>
            <p:cNvPr id="108" name="Rectangle 18"/>
            <p:cNvSpPr>
              <a:spLocks noChangeArrowheads="1"/>
            </p:cNvSpPr>
            <p:nvPr/>
          </p:nvSpPr>
          <p:spPr bwMode="auto">
            <a:xfrm>
              <a:off x="2453882" y="1158789"/>
              <a:ext cx="782786" cy="1375133"/>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grpSp>
      <p:sp>
        <p:nvSpPr>
          <p:cNvPr id="109" name="Text Box 19"/>
          <p:cNvSpPr txBox="1">
            <a:spLocks noChangeArrowheads="1"/>
          </p:cNvSpPr>
          <p:nvPr/>
        </p:nvSpPr>
        <p:spPr bwMode="auto">
          <a:xfrm>
            <a:off x="1021761" y="1529511"/>
            <a:ext cx="417486" cy="469094"/>
          </a:xfrm>
          <a:prstGeom prst="rect">
            <a:avLst/>
          </a:prstGeom>
          <a:noFill/>
          <a:ln w="38100">
            <a:noFill/>
            <a:miter lim="800000"/>
            <a:headEnd/>
            <a:tailEnd/>
          </a:ln>
        </p:spPr>
        <p:txBody>
          <a:bodyPr>
            <a:spAutoFit/>
          </a:bodyPr>
          <a:lstStyle/>
          <a:p>
            <a:pPr>
              <a:spcBef>
                <a:spcPct val="50000"/>
              </a:spcBef>
              <a:defRPr/>
            </a:pPr>
            <a:r>
              <a:rPr lang="en-US" altLang="zh-CN" sz="2800" b="1" dirty="0">
                <a:effectLst>
                  <a:outerShdw blurRad="38100" dist="38100" dir="2700000" algn="tl">
                    <a:srgbClr val="000000">
                      <a:alpha val="43137"/>
                    </a:srgbClr>
                  </a:outerShdw>
                </a:effectLst>
              </a:rPr>
              <a:t>N</a:t>
            </a:r>
            <a:endParaRPr lang="zh-CN" altLang="en-US" sz="2800" b="1" dirty="0">
              <a:effectLst>
                <a:outerShdw blurRad="38100" dist="38100" dir="2700000" algn="tl">
                  <a:srgbClr val="000000">
                    <a:alpha val="43137"/>
                  </a:srgbClr>
                </a:outerShdw>
              </a:effectLst>
            </a:endParaRPr>
          </a:p>
        </p:txBody>
      </p:sp>
      <p:sp>
        <p:nvSpPr>
          <p:cNvPr id="110" name="文本框 109"/>
          <p:cNvSpPr txBox="1"/>
          <p:nvPr/>
        </p:nvSpPr>
        <p:spPr>
          <a:xfrm>
            <a:off x="989801" y="1375911"/>
            <a:ext cx="492443" cy="830997"/>
          </a:xfrm>
          <a:prstGeom prst="rect">
            <a:avLst/>
          </a:prstGeom>
          <a:noFill/>
        </p:spPr>
        <p:txBody>
          <a:bodyPr wrap="none" rtlCol="0">
            <a:spAutoFit/>
          </a:bodyPr>
          <a:lstStyle/>
          <a:p>
            <a:r>
              <a:rPr lang="zh-CN" altLang="en-US" b="1" dirty="0">
                <a:effectLst>
                  <a:outerShdw blurRad="38100" dist="38100" dir="2700000" algn="tl">
                    <a:srgbClr val="000000">
                      <a:alpha val="43137"/>
                    </a:srgbClr>
                  </a:outerShdw>
                </a:effectLst>
              </a:rPr>
              <a:t>线</a:t>
            </a:r>
            <a:endParaRPr lang="en-US" altLang="zh-CN" b="1" dirty="0">
              <a:effectLst>
                <a:outerShdw blurRad="38100" dist="38100" dir="2700000" algn="tl">
                  <a:srgbClr val="000000">
                    <a:alpha val="43137"/>
                  </a:srgbClr>
                </a:outerShdw>
              </a:effectLst>
            </a:endParaRPr>
          </a:p>
          <a:p>
            <a:r>
              <a:rPr lang="zh-CN" altLang="en-US" b="1" dirty="0">
                <a:effectLst>
                  <a:outerShdw blurRad="38100" dist="38100" dir="2700000" algn="tl">
                    <a:srgbClr val="000000">
                      <a:alpha val="43137"/>
                    </a:srgbClr>
                  </a:outerShdw>
                </a:effectLst>
              </a:rPr>
              <a:t>性</a:t>
            </a:r>
          </a:p>
        </p:txBody>
      </p:sp>
      <p:sp>
        <p:nvSpPr>
          <p:cNvPr id="111" name="文本框 110"/>
          <p:cNvSpPr txBox="1"/>
          <p:nvPr/>
        </p:nvSpPr>
        <p:spPr>
          <a:xfrm>
            <a:off x="966504" y="1405394"/>
            <a:ext cx="494046" cy="830997"/>
          </a:xfrm>
          <a:prstGeom prst="rect">
            <a:avLst/>
          </a:prstGeom>
          <a:noFill/>
        </p:spPr>
        <p:txBody>
          <a:bodyPr wrap="none" rtlCol="0">
            <a:spAutoFit/>
          </a:bodyPr>
          <a:lstStyle/>
          <a:p>
            <a:r>
              <a:rPr lang="zh-CN" altLang="en-US" b="1" dirty="0">
                <a:effectLst>
                  <a:outerShdw blurRad="38100" dist="38100" dir="2700000" algn="tl">
                    <a:srgbClr val="000000">
                      <a:alpha val="43137"/>
                    </a:srgbClr>
                  </a:outerShdw>
                </a:effectLst>
              </a:rPr>
              <a:t>含</a:t>
            </a:r>
            <a:endParaRPr lang="en-US" altLang="zh-CN" b="1" dirty="0">
              <a:effectLst>
                <a:outerShdw blurRad="38100" dist="38100" dir="2700000" algn="tl">
                  <a:srgbClr val="000000">
                    <a:alpha val="43137"/>
                  </a:srgbClr>
                </a:outerShdw>
              </a:effectLst>
            </a:endParaRPr>
          </a:p>
          <a:p>
            <a:r>
              <a:rPr lang="zh-CN" altLang="en-US" b="1" dirty="0">
                <a:effectLst>
                  <a:outerShdw blurRad="38100" dist="38100" dir="2700000" algn="tl">
                    <a:srgbClr val="000000">
                      <a:alpha val="43137"/>
                    </a:srgbClr>
                  </a:outerShdw>
                </a:effectLst>
              </a:rPr>
              <a:t>源</a:t>
            </a:r>
          </a:p>
        </p:txBody>
      </p:sp>
      <p:sp>
        <p:nvSpPr>
          <p:cNvPr id="131" name="Oval 5"/>
          <p:cNvSpPr>
            <a:spLocks noChangeArrowheads="1"/>
          </p:cNvSpPr>
          <p:nvPr/>
        </p:nvSpPr>
        <p:spPr bwMode="auto">
          <a:xfrm>
            <a:off x="4276369" y="1898861"/>
            <a:ext cx="332247" cy="323824"/>
          </a:xfrm>
          <a:prstGeom prst="ellips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32" name="Rectangle 15"/>
          <p:cNvSpPr>
            <a:spLocks noChangeArrowheads="1"/>
          </p:cNvSpPr>
          <p:nvPr/>
        </p:nvSpPr>
        <p:spPr bwMode="auto">
          <a:xfrm>
            <a:off x="4400164" y="1477690"/>
            <a:ext cx="151546" cy="266593"/>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33" name="Text Box 6"/>
          <p:cNvSpPr txBox="1">
            <a:spLocks noChangeArrowheads="1"/>
          </p:cNvSpPr>
          <p:nvPr/>
        </p:nvSpPr>
        <p:spPr bwMode="auto">
          <a:xfrm>
            <a:off x="3993969" y="1675845"/>
            <a:ext cx="331822" cy="400752"/>
          </a:xfrm>
          <a:prstGeom prst="rect">
            <a:avLst/>
          </a:prstGeom>
          <a:noFill/>
          <a:ln w="12700" cap="sq">
            <a:noFill/>
            <a:miter lim="800000"/>
            <a:headEnd type="none" w="sm" len="sm"/>
            <a:tailEnd type="none" w="sm" len="sm"/>
          </a:ln>
        </p:spPr>
        <p:txBody>
          <a:bodyPr wrap="square" lIns="92075" tIns="46038" rIns="92075" bIns="46038" anchor="ctr">
            <a:spAutoFit/>
          </a:bodyPr>
          <a:lstStyle/>
          <a:p>
            <a:pPr algn="ctr">
              <a:spcBef>
                <a:spcPct val="50000"/>
              </a:spcBef>
              <a:buClr>
                <a:schemeClr val="accent2"/>
              </a:buClr>
              <a:buSzPct val="75000"/>
              <a:buFont typeface="Monotype Sorts" pitchFamily="2" charset="2"/>
              <a:buNone/>
            </a:pPr>
            <a:r>
              <a:rPr kumimoji="0" lang="en-US" altLang="zh-CN" sz="2000" b="1" dirty="0"/>
              <a:t>+</a:t>
            </a:r>
          </a:p>
        </p:txBody>
      </p:sp>
      <p:sp>
        <p:nvSpPr>
          <p:cNvPr id="134" name="Text Box 7"/>
          <p:cNvSpPr txBox="1">
            <a:spLocks noChangeArrowheads="1"/>
          </p:cNvSpPr>
          <p:nvPr/>
        </p:nvSpPr>
        <p:spPr bwMode="auto">
          <a:xfrm>
            <a:off x="4017440" y="2055609"/>
            <a:ext cx="314190" cy="400752"/>
          </a:xfrm>
          <a:prstGeom prst="rect">
            <a:avLst/>
          </a:prstGeom>
          <a:noFill/>
          <a:ln w="12700" cap="sq">
            <a:noFill/>
            <a:miter lim="800000"/>
            <a:headEnd type="none" w="sm" len="sm"/>
            <a:tailEnd type="none" w="sm" len="sm"/>
          </a:ln>
        </p:spPr>
        <p:txBody>
          <a:bodyPr wrap="square" lIns="92075" tIns="46038" rIns="92075" bIns="46038" anchor="ctr">
            <a:spAutoFit/>
          </a:bodyPr>
          <a:lstStyle/>
          <a:p>
            <a:pPr algn="ctr">
              <a:spcBef>
                <a:spcPct val="50000"/>
              </a:spcBef>
              <a:buClr>
                <a:schemeClr val="accent2"/>
              </a:buClr>
              <a:buSzPct val="75000"/>
              <a:buFont typeface="Monotype Sorts" pitchFamily="2" charset="2"/>
              <a:buNone/>
            </a:pPr>
            <a:r>
              <a:rPr kumimoji="0" lang="en-US" altLang="zh-CN" sz="2000" b="1" dirty="0"/>
              <a:t>–</a:t>
            </a:r>
          </a:p>
        </p:txBody>
      </p:sp>
      <p:grpSp>
        <p:nvGrpSpPr>
          <p:cNvPr id="135" name="组合 134"/>
          <p:cNvGrpSpPr/>
          <p:nvPr/>
        </p:nvGrpSpPr>
        <p:grpSpPr>
          <a:xfrm>
            <a:off x="4441280" y="904863"/>
            <a:ext cx="1194027" cy="1859165"/>
            <a:chOff x="6715417" y="29736"/>
            <a:chExt cx="1194027" cy="1859165"/>
          </a:xfrm>
        </p:grpSpPr>
        <p:sp>
          <p:nvSpPr>
            <p:cNvPr id="136" name="Text Box 11"/>
            <p:cNvSpPr txBox="1">
              <a:spLocks noChangeArrowheads="1"/>
            </p:cNvSpPr>
            <p:nvPr/>
          </p:nvSpPr>
          <p:spPr bwMode="auto">
            <a:xfrm>
              <a:off x="7074460" y="29736"/>
              <a:ext cx="323680" cy="281448"/>
            </a:xfrm>
            <a:prstGeom prst="rect">
              <a:avLst/>
            </a:prstGeom>
            <a:noFill/>
            <a:ln w="38100">
              <a:noFill/>
              <a:miter lim="800000"/>
              <a:headEnd/>
              <a:tailEnd/>
            </a:ln>
          </p:spPr>
          <p:txBody>
            <a:bodyPr wrap="square">
              <a:spAutoFit/>
            </a:bodyPr>
            <a:lstStyle/>
            <a:p>
              <a:pPr>
                <a:spcBef>
                  <a:spcPct val="50000"/>
                </a:spcBef>
                <a:defRPr/>
              </a:pPr>
              <a:r>
                <a:rPr lang="en-US" altLang="zh-CN" b="1" i="1" dirty="0" err="1"/>
                <a:t>i</a:t>
              </a:r>
              <a:endParaRPr lang="en-US" altLang="zh-CN" b="1" dirty="0">
                <a:effectLst>
                  <a:outerShdw blurRad="38100" dist="38100" dir="2700000" algn="tl">
                    <a:srgbClr val="000000">
                      <a:alpha val="43137"/>
                    </a:srgbClr>
                  </a:outerShdw>
                </a:effectLst>
              </a:endParaRPr>
            </a:p>
          </p:txBody>
        </p:sp>
        <p:grpSp>
          <p:nvGrpSpPr>
            <p:cNvPr id="137" name="组合 136"/>
            <p:cNvGrpSpPr/>
            <p:nvPr/>
          </p:nvGrpSpPr>
          <p:grpSpPr>
            <a:xfrm>
              <a:off x="6715417" y="81931"/>
              <a:ext cx="1194027" cy="1806970"/>
              <a:chOff x="6715417" y="81931"/>
              <a:chExt cx="1194027" cy="1806970"/>
            </a:xfrm>
          </p:grpSpPr>
          <p:sp>
            <p:nvSpPr>
              <p:cNvPr id="138" name="Line 16"/>
              <p:cNvSpPr>
                <a:spLocks noChangeShapeType="1"/>
              </p:cNvSpPr>
              <p:nvPr/>
            </p:nvSpPr>
            <p:spPr bwMode="auto">
              <a:xfrm flipV="1">
                <a:off x="6743640" y="418614"/>
                <a:ext cx="0" cy="199761"/>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39" name="Line 6"/>
              <p:cNvSpPr>
                <a:spLocks noChangeShapeType="1"/>
              </p:cNvSpPr>
              <p:nvPr/>
            </p:nvSpPr>
            <p:spPr bwMode="auto">
              <a:xfrm>
                <a:off x="6725817" y="1523913"/>
                <a:ext cx="774720"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40" name="Line 7"/>
              <p:cNvSpPr>
                <a:spLocks noChangeShapeType="1"/>
              </p:cNvSpPr>
              <p:nvPr/>
            </p:nvSpPr>
            <p:spPr bwMode="auto">
              <a:xfrm>
                <a:off x="6732240" y="412570"/>
                <a:ext cx="774720"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41" name="Line 9"/>
              <p:cNvSpPr>
                <a:spLocks noChangeShapeType="1"/>
              </p:cNvSpPr>
              <p:nvPr/>
            </p:nvSpPr>
            <p:spPr bwMode="auto">
              <a:xfrm flipH="1">
                <a:off x="6715417" y="894615"/>
                <a:ext cx="16823" cy="654758"/>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42" name="Line 10"/>
              <p:cNvSpPr>
                <a:spLocks noChangeShapeType="1"/>
              </p:cNvSpPr>
              <p:nvPr/>
            </p:nvSpPr>
            <p:spPr bwMode="auto">
              <a:xfrm>
                <a:off x="7268105" y="403827"/>
                <a:ext cx="151546" cy="0"/>
              </a:xfrm>
              <a:prstGeom prst="line">
                <a:avLst/>
              </a:prstGeom>
              <a:noFill/>
              <a:ln w="38100">
                <a:solidFill>
                  <a:schemeClr val="tx1"/>
                </a:solidFill>
                <a:round/>
                <a:headEnd/>
                <a:tailEnd type="triangle" w="med" len="me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43" name="Text Box 12"/>
              <p:cNvSpPr txBox="1">
                <a:spLocks noChangeArrowheads="1"/>
              </p:cNvSpPr>
              <p:nvPr/>
            </p:nvSpPr>
            <p:spPr bwMode="auto">
              <a:xfrm>
                <a:off x="7306312" y="729949"/>
                <a:ext cx="506208" cy="461665"/>
              </a:xfrm>
              <a:prstGeom prst="rect">
                <a:avLst/>
              </a:prstGeom>
              <a:noFill/>
              <a:ln w="38100">
                <a:noFill/>
                <a:miter lim="800000"/>
                <a:headEnd/>
                <a:tailEnd/>
              </a:ln>
            </p:spPr>
            <p:txBody>
              <a:bodyPr wrap="square">
                <a:spAutoFit/>
              </a:bodyPr>
              <a:lstStyle/>
              <a:p>
                <a:pPr>
                  <a:spcBef>
                    <a:spcPct val="50000"/>
                  </a:spcBef>
                  <a:defRPr/>
                </a:pPr>
                <a:r>
                  <a:rPr lang="en-US" altLang="zh-CN" b="1" i="1" dirty="0">
                    <a:effectLst>
                      <a:outerShdw blurRad="38100" dist="38100" dir="2700000" algn="tl">
                        <a:srgbClr val="000000">
                          <a:alpha val="43137"/>
                        </a:srgbClr>
                      </a:outerShdw>
                    </a:effectLst>
                  </a:rPr>
                  <a:t> </a:t>
                </a:r>
                <a:r>
                  <a:rPr lang="en-US" altLang="zh-CN" b="1" i="1" dirty="0"/>
                  <a:t>u</a:t>
                </a:r>
                <a:endParaRPr lang="en-US" altLang="zh-CN" b="1" dirty="0"/>
              </a:p>
            </p:txBody>
          </p:sp>
          <p:sp>
            <p:nvSpPr>
              <p:cNvPr id="144" name="Text Box 13"/>
              <p:cNvSpPr txBox="1">
                <a:spLocks noChangeArrowheads="1"/>
              </p:cNvSpPr>
              <p:nvPr/>
            </p:nvSpPr>
            <p:spPr bwMode="auto">
              <a:xfrm>
                <a:off x="7513995" y="81931"/>
                <a:ext cx="252576" cy="461665"/>
              </a:xfrm>
              <a:prstGeom prst="rect">
                <a:avLst/>
              </a:prstGeom>
              <a:noFill/>
              <a:ln w="38100">
                <a:noFill/>
                <a:miter lim="800000"/>
                <a:headEnd/>
                <a:tailEnd/>
              </a:ln>
            </p:spPr>
            <p:txBody>
              <a:bodyPr>
                <a:spAutoFit/>
              </a:bodyPr>
              <a:lstStyle/>
              <a:p>
                <a:pPr>
                  <a:spcBef>
                    <a:spcPct val="50000"/>
                  </a:spcBef>
                  <a:defRPr/>
                </a:pPr>
                <a:r>
                  <a:rPr lang="en-US" altLang="zh-CN" b="1" i="1" dirty="0"/>
                  <a:t>a</a:t>
                </a:r>
              </a:p>
            </p:txBody>
          </p:sp>
          <p:sp>
            <p:nvSpPr>
              <p:cNvPr id="145" name="Text Box 14"/>
              <p:cNvSpPr txBox="1">
                <a:spLocks noChangeArrowheads="1"/>
              </p:cNvSpPr>
              <p:nvPr/>
            </p:nvSpPr>
            <p:spPr bwMode="auto">
              <a:xfrm>
                <a:off x="7505321" y="1427236"/>
                <a:ext cx="404123" cy="461665"/>
              </a:xfrm>
              <a:prstGeom prst="rect">
                <a:avLst/>
              </a:prstGeom>
              <a:noFill/>
              <a:ln w="38100">
                <a:noFill/>
                <a:miter lim="800000"/>
                <a:headEnd/>
                <a:tailEnd/>
              </a:ln>
            </p:spPr>
            <p:txBody>
              <a:bodyPr>
                <a:spAutoFit/>
              </a:bodyPr>
              <a:lstStyle/>
              <a:p>
                <a:pPr>
                  <a:spcBef>
                    <a:spcPct val="50000"/>
                  </a:spcBef>
                  <a:defRPr/>
                </a:pPr>
                <a:r>
                  <a:rPr lang="en-US" altLang="zh-CN" b="1" i="1" dirty="0"/>
                  <a:t>b</a:t>
                </a:r>
              </a:p>
            </p:txBody>
          </p:sp>
          <p:sp>
            <p:nvSpPr>
              <p:cNvPr id="146" name="Text Box 35"/>
              <p:cNvSpPr txBox="1">
                <a:spLocks noChangeArrowheads="1"/>
              </p:cNvSpPr>
              <p:nvPr/>
            </p:nvSpPr>
            <p:spPr bwMode="auto">
              <a:xfrm>
                <a:off x="7436658" y="329635"/>
                <a:ext cx="245515" cy="461665"/>
              </a:xfrm>
              <a:prstGeom prst="rect">
                <a:avLst/>
              </a:prstGeom>
              <a:noFill/>
              <a:ln w="19050">
                <a:noFill/>
                <a:miter lim="800000"/>
                <a:headEnd/>
                <a:tailEnd/>
              </a:ln>
              <a:effectLst/>
            </p:spPr>
            <p:txBody>
              <a:bodyPr wrap="square"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a:t>
                </a:r>
              </a:p>
            </p:txBody>
          </p:sp>
          <p:sp>
            <p:nvSpPr>
              <p:cNvPr id="147" name="Text Box 36"/>
              <p:cNvSpPr txBox="1">
                <a:spLocks noChangeArrowheads="1"/>
              </p:cNvSpPr>
              <p:nvPr/>
            </p:nvSpPr>
            <p:spPr bwMode="auto">
              <a:xfrm>
                <a:off x="7446159" y="991162"/>
                <a:ext cx="231330" cy="461665"/>
              </a:xfrm>
              <a:prstGeom prst="rect">
                <a:avLst/>
              </a:prstGeom>
              <a:noFill/>
              <a:ln w="19050">
                <a:noFill/>
                <a:miter lim="800000"/>
                <a:headEnd/>
                <a:tailEnd/>
              </a:ln>
              <a:effectLst/>
            </p:spPr>
            <p:txBody>
              <a:bodyPr wrap="square"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_</a:t>
                </a:r>
              </a:p>
            </p:txBody>
          </p:sp>
          <p:sp>
            <p:nvSpPr>
              <p:cNvPr id="148" name="Oval 55"/>
              <p:cNvSpPr>
                <a:spLocks noChangeArrowheads="1"/>
              </p:cNvSpPr>
              <p:nvPr/>
            </p:nvSpPr>
            <p:spPr bwMode="auto">
              <a:xfrm>
                <a:off x="7481087" y="372493"/>
                <a:ext cx="86400" cy="80154"/>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149" name="Oval 55"/>
              <p:cNvSpPr>
                <a:spLocks noChangeArrowheads="1"/>
              </p:cNvSpPr>
              <p:nvPr/>
            </p:nvSpPr>
            <p:spPr bwMode="auto">
              <a:xfrm>
                <a:off x="7484517" y="1489093"/>
                <a:ext cx="79200" cy="80155"/>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grpSp>
      </p:grpSp>
      <p:sp>
        <p:nvSpPr>
          <p:cNvPr id="150" name="Text Box 12"/>
          <p:cNvSpPr txBox="1">
            <a:spLocks noChangeArrowheads="1"/>
          </p:cNvSpPr>
          <p:nvPr/>
        </p:nvSpPr>
        <p:spPr bwMode="auto">
          <a:xfrm>
            <a:off x="3685769" y="1729793"/>
            <a:ext cx="642942" cy="461665"/>
          </a:xfrm>
          <a:prstGeom prst="rect">
            <a:avLst/>
          </a:prstGeom>
          <a:noFill/>
          <a:ln w="38100">
            <a:noFill/>
            <a:miter lim="800000"/>
            <a:headEnd/>
            <a:tailEnd/>
          </a:ln>
        </p:spPr>
        <p:txBody>
          <a:bodyPr wrap="square">
            <a:spAutoFit/>
          </a:bodyPr>
          <a:lstStyle/>
          <a:p>
            <a:pPr>
              <a:spcBef>
                <a:spcPct val="50000"/>
              </a:spcBef>
              <a:defRPr/>
            </a:pPr>
            <a:r>
              <a:rPr lang="en-US" altLang="zh-CN" b="1" i="1" dirty="0">
                <a:solidFill>
                  <a:srgbClr val="FF0000"/>
                </a:solidFill>
                <a:effectLst>
                  <a:outerShdw blurRad="38100" dist="38100" dir="2700000" algn="tl">
                    <a:srgbClr val="000000">
                      <a:alpha val="43137"/>
                    </a:srgbClr>
                  </a:outerShdw>
                </a:effectLst>
              </a:rPr>
              <a:t> </a:t>
            </a:r>
            <a:r>
              <a:rPr lang="en-US" altLang="zh-CN" b="1" i="1" dirty="0" err="1"/>
              <a:t>u</a:t>
            </a:r>
            <a:r>
              <a:rPr lang="en-US" altLang="zh-CN" b="1" baseline="-25000" dirty="0" err="1"/>
              <a:t>oc</a:t>
            </a:r>
            <a:endParaRPr lang="en-US" altLang="zh-CN" b="1" baseline="-25000" dirty="0"/>
          </a:p>
        </p:txBody>
      </p:sp>
      <p:sp>
        <p:nvSpPr>
          <p:cNvPr id="151" name="Text Box 12"/>
          <p:cNvSpPr txBox="1">
            <a:spLocks noChangeArrowheads="1"/>
          </p:cNvSpPr>
          <p:nvPr/>
        </p:nvSpPr>
        <p:spPr bwMode="auto">
          <a:xfrm>
            <a:off x="3952983" y="1345851"/>
            <a:ext cx="500066" cy="400110"/>
          </a:xfrm>
          <a:prstGeom prst="rect">
            <a:avLst/>
          </a:prstGeom>
          <a:noFill/>
          <a:ln w="38100">
            <a:noFill/>
            <a:miter lim="800000"/>
            <a:headEnd/>
            <a:tailEnd/>
          </a:ln>
        </p:spPr>
        <p:txBody>
          <a:bodyPr wrap="square">
            <a:spAutoFit/>
          </a:bodyPr>
          <a:lstStyle/>
          <a:p>
            <a:pPr>
              <a:spcBef>
                <a:spcPct val="50000"/>
              </a:spcBef>
              <a:defRPr/>
            </a:pPr>
            <a:r>
              <a:rPr lang="en-US" altLang="zh-CN" sz="2000" b="1" i="1" dirty="0"/>
              <a:t>R</a:t>
            </a:r>
            <a:r>
              <a:rPr lang="en-US" altLang="zh-CN" sz="2000" b="1" baseline="-25000" dirty="0"/>
              <a:t>0</a:t>
            </a:r>
          </a:p>
        </p:txBody>
      </p:sp>
      <p:grpSp>
        <p:nvGrpSpPr>
          <p:cNvPr id="152" name="组合 151"/>
          <p:cNvGrpSpPr/>
          <p:nvPr/>
        </p:nvGrpSpPr>
        <p:grpSpPr>
          <a:xfrm>
            <a:off x="568043" y="3080147"/>
            <a:ext cx="2010895" cy="1631069"/>
            <a:chOff x="2143108" y="3450522"/>
            <a:chExt cx="2010895" cy="1631069"/>
          </a:xfrm>
        </p:grpSpPr>
        <p:sp>
          <p:nvSpPr>
            <p:cNvPr id="153" name="Text Box 12"/>
            <p:cNvSpPr txBox="1">
              <a:spLocks noChangeArrowheads="1"/>
            </p:cNvSpPr>
            <p:nvPr/>
          </p:nvSpPr>
          <p:spPr bwMode="auto">
            <a:xfrm>
              <a:off x="3186894" y="4081802"/>
              <a:ext cx="967109" cy="442969"/>
            </a:xfrm>
            <a:prstGeom prst="rect">
              <a:avLst/>
            </a:prstGeom>
            <a:noFill/>
            <a:ln w="38100">
              <a:noFill/>
              <a:miter lim="800000"/>
              <a:headEnd/>
              <a:tailEnd/>
            </a:ln>
          </p:spPr>
          <p:txBody>
            <a:bodyPr wrap="square">
              <a:spAutoFit/>
            </a:bodyPr>
            <a:lstStyle/>
            <a:p>
              <a:pPr>
                <a:spcBef>
                  <a:spcPct val="50000"/>
                </a:spcBef>
                <a:defRPr/>
              </a:pPr>
              <a:r>
                <a:rPr lang="en-US" altLang="zh-CN" b="1" i="1" dirty="0">
                  <a:solidFill>
                    <a:srgbClr val="FF0000"/>
                  </a:solidFill>
                  <a:effectLst>
                    <a:outerShdw blurRad="38100" dist="38100" dir="2700000" algn="tl">
                      <a:srgbClr val="000000">
                        <a:alpha val="43137"/>
                      </a:srgbClr>
                    </a:outerShdw>
                  </a:effectLst>
                </a:rPr>
                <a:t> </a:t>
              </a:r>
              <a:r>
                <a:rPr lang="en-US" altLang="zh-CN" b="1" i="1" dirty="0" err="1">
                  <a:solidFill>
                    <a:srgbClr val="FF0000"/>
                  </a:solidFill>
                </a:rPr>
                <a:t>u</a:t>
              </a:r>
              <a:r>
                <a:rPr lang="en-US" altLang="zh-CN" b="1" baseline="-25000" dirty="0" err="1">
                  <a:solidFill>
                    <a:srgbClr val="FF0000"/>
                  </a:solidFill>
                </a:rPr>
                <a:t>oc</a:t>
              </a:r>
              <a:endParaRPr lang="en-US" altLang="zh-CN" b="1" baseline="-25000" dirty="0">
                <a:solidFill>
                  <a:srgbClr val="FF0000"/>
                </a:solidFill>
              </a:endParaRPr>
            </a:p>
          </p:txBody>
        </p:sp>
        <p:grpSp>
          <p:nvGrpSpPr>
            <p:cNvPr id="154" name="组合 153"/>
            <p:cNvGrpSpPr/>
            <p:nvPr/>
          </p:nvGrpSpPr>
          <p:grpSpPr>
            <a:xfrm>
              <a:off x="2143108" y="3450522"/>
              <a:ext cx="1722281" cy="1631069"/>
              <a:chOff x="2143108" y="3450522"/>
              <a:chExt cx="1722281" cy="1631069"/>
            </a:xfrm>
          </p:grpSpPr>
          <p:sp>
            <p:nvSpPr>
              <p:cNvPr id="155" name="Line 6"/>
              <p:cNvSpPr>
                <a:spLocks noChangeShapeType="1"/>
              </p:cNvSpPr>
              <p:nvPr/>
            </p:nvSpPr>
            <p:spPr bwMode="auto">
              <a:xfrm>
                <a:off x="2922074" y="4831005"/>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56" name="Line 7"/>
              <p:cNvSpPr>
                <a:spLocks noChangeShapeType="1"/>
              </p:cNvSpPr>
              <p:nvPr/>
            </p:nvSpPr>
            <p:spPr bwMode="auto">
              <a:xfrm>
                <a:off x="2907486" y="3860157"/>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57" name="Line 10"/>
              <p:cNvSpPr>
                <a:spLocks noChangeShapeType="1"/>
              </p:cNvSpPr>
              <p:nvPr/>
            </p:nvSpPr>
            <p:spPr bwMode="auto">
              <a:xfrm>
                <a:off x="3192424" y="3860157"/>
                <a:ext cx="156557" cy="0"/>
              </a:xfrm>
              <a:prstGeom prst="line">
                <a:avLst/>
              </a:prstGeom>
              <a:noFill/>
              <a:ln w="38100">
                <a:solidFill>
                  <a:schemeClr val="tx1"/>
                </a:solidFill>
                <a:round/>
                <a:headEnd/>
                <a:tailEnd type="triangle" w="med" len="me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58" name="Text Box 11"/>
              <p:cNvSpPr txBox="1">
                <a:spLocks noChangeArrowheads="1"/>
              </p:cNvSpPr>
              <p:nvPr/>
            </p:nvSpPr>
            <p:spPr bwMode="auto">
              <a:xfrm>
                <a:off x="3026077" y="3450522"/>
                <a:ext cx="760105" cy="383907"/>
              </a:xfrm>
              <a:prstGeom prst="rect">
                <a:avLst/>
              </a:prstGeom>
              <a:noFill/>
              <a:ln w="38100">
                <a:noFill/>
                <a:miter lim="800000"/>
                <a:headEnd/>
                <a:tailEnd/>
              </a:ln>
            </p:spPr>
            <p:txBody>
              <a:bodyPr wrap="square">
                <a:spAutoFit/>
              </a:bodyPr>
              <a:lstStyle/>
              <a:p>
                <a:pPr>
                  <a:spcBef>
                    <a:spcPct val="50000"/>
                  </a:spcBef>
                  <a:defRPr/>
                </a:pPr>
                <a:r>
                  <a:rPr lang="en-US" altLang="zh-CN" sz="2000" b="1" i="1" dirty="0" err="1">
                    <a:solidFill>
                      <a:srgbClr val="FF0000"/>
                    </a:solidFill>
                  </a:rPr>
                  <a:t>i</a:t>
                </a:r>
                <a:r>
                  <a:rPr lang="en-US" altLang="zh-CN" sz="2000" b="1" i="1" dirty="0">
                    <a:solidFill>
                      <a:srgbClr val="FF0000"/>
                    </a:solidFill>
                  </a:rPr>
                  <a:t>=</a:t>
                </a:r>
                <a:r>
                  <a:rPr lang="en-US" altLang="zh-CN" sz="2000" b="1" dirty="0">
                    <a:solidFill>
                      <a:srgbClr val="FF0000"/>
                    </a:solidFill>
                  </a:rPr>
                  <a:t>0</a:t>
                </a:r>
                <a:endParaRPr lang="en-US" altLang="zh-CN" sz="2000" b="1" dirty="0">
                  <a:solidFill>
                    <a:srgbClr val="FF0000"/>
                  </a:solidFill>
                  <a:effectLst>
                    <a:outerShdw blurRad="38100" dist="38100" dir="2700000" algn="tl">
                      <a:srgbClr val="000000">
                        <a:alpha val="43137"/>
                      </a:srgbClr>
                    </a:outerShdw>
                  </a:effectLst>
                </a:endParaRPr>
              </a:p>
            </p:txBody>
          </p:sp>
          <p:sp>
            <p:nvSpPr>
              <p:cNvPr id="159" name="Rectangle 18"/>
              <p:cNvSpPr>
                <a:spLocks noChangeArrowheads="1"/>
              </p:cNvSpPr>
              <p:nvPr/>
            </p:nvSpPr>
            <p:spPr bwMode="auto">
              <a:xfrm>
                <a:off x="2143108" y="3780237"/>
                <a:ext cx="782786" cy="1184009"/>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60" name="Text Box 19"/>
              <p:cNvSpPr txBox="1">
                <a:spLocks noChangeArrowheads="1"/>
              </p:cNvSpPr>
              <p:nvPr/>
            </p:nvSpPr>
            <p:spPr bwMode="auto">
              <a:xfrm>
                <a:off x="2314945" y="4119491"/>
                <a:ext cx="417486" cy="502030"/>
              </a:xfrm>
              <a:prstGeom prst="rect">
                <a:avLst/>
              </a:prstGeom>
              <a:noFill/>
              <a:ln w="38100">
                <a:noFill/>
                <a:miter lim="800000"/>
                <a:headEnd/>
                <a:tailEnd/>
              </a:ln>
            </p:spPr>
            <p:txBody>
              <a:bodyPr wrap="square">
                <a:spAutoFit/>
              </a:bodyPr>
              <a:lstStyle/>
              <a:p>
                <a:pPr>
                  <a:spcBef>
                    <a:spcPct val="50000"/>
                  </a:spcBef>
                  <a:defRPr/>
                </a:pPr>
                <a:r>
                  <a:rPr lang="en-US" altLang="zh-CN" sz="2800" b="1" dirty="0">
                    <a:effectLst>
                      <a:outerShdw blurRad="38100" dist="38100" dir="2700000" algn="tl">
                        <a:srgbClr val="000000">
                          <a:alpha val="43137"/>
                        </a:srgbClr>
                      </a:outerShdw>
                    </a:effectLst>
                  </a:rPr>
                  <a:t>N</a:t>
                </a:r>
                <a:endParaRPr lang="zh-CN" altLang="en-US" sz="2800" b="1" dirty="0">
                  <a:effectLst>
                    <a:outerShdw blurRad="38100" dist="38100" dir="2700000" algn="tl">
                      <a:srgbClr val="000000">
                        <a:alpha val="43137"/>
                      </a:srgbClr>
                    </a:outerShdw>
                  </a:effectLst>
                </a:endParaRPr>
              </a:p>
            </p:txBody>
          </p:sp>
          <p:sp>
            <p:nvSpPr>
              <p:cNvPr id="161" name="Oval 55"/>
              <p:cNvSpPr>
                <a:spLocks noChangeArrowheads="1"/>
              </p:cNvSpPr>
              <p:nvPr/>
            </p:nvSpPr>
            <p:spPr bwMode="auto">
              <a:xfrm>
                <a:off x="3428992" y="4784477"/>
                <a:ext cx="89257" cy="86355"/>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162" name="Oval 55"/>
              <p:cNvSpPr>
                <a:spLocks noChangeArrowheads="1"/>
              </p:cNvSpPr>
              <p:nvPr/>
            </p:nvSpPr>
            <p:spPr bwMode="auto">
              <a:xfrm>
                <a:off x="3411172" y="3831090"/>
                <a:ext cx="90000" cy="86355"/>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163" name="Text Box 35"/>
              <p:cNvSpPr txBox="1">
                <a:spLocks noChangeArrowheads="1"/>
              </p:cNvSpPr>
              <p:nvPr/>
            </p:nvSpPr>
            <p:spPr bwMode="auto">
              <a:xfrm>
                <a:off x="3387059" y="3781759"/>
                <a:ext cx="330540" cy="383906"/>
              </a:xfrm>
              <a:prstGeom prst="rect">
                <a:avLst/>
              </a:prstGeom>
              <a:noFill/>
              <a:ln w="19050">
                <a:noFill/>
                <a:miter lim="800000"/>
                <a:headEnd/>
                <a:tailEnd/>
              </a:ln>
              <a:effectLst/>
            </p:spPr>
            <p:txBody>
              <a:bodyPr wrap="none" anchor="ctr">
                <a:spAutoFit/>
              </a:bodyPr>
              <a:lstStyle/>
              <a:p>
                <a:pPr algn="ctr" eaLnBrk="0" hangingPunct="0">
                  <a:spcBef>
                    <a:spcPct val="50000"/>
                  </a:spcBef>
                </a:pPr>
                <a:r>
                  <a:rPr kumimoji="1" lang="en-US" altLang="zh-CN" sz="2000" b="1" dirty="0">
                    <a:solidFill>
                      <a:srgbClr val="FF0000"/>
                    </a:solidFill>
                    <a:latin typeface="Times New Roman" pitchFamily="18" charset="0"/>
                    <a:sym typeface="Symbol" pitchFamily="18" charset="2"/>
                  </a:rPr>
                  <a:t>+</a:t>
                </a:r>
              </a:p>
            </p:txBody>
          </p:sp>
          <p:sp>
            <p:nvSpPr>
              <p:cNvPr id="164" name="Text Box 36"/>
              <p:cNvSpPr txBox="1">
                <a:spLocks noChangeArrowheads="1"/>
              </p:cNvSpPr>
              <p:nvPr/>
            </p:nvSpPr>
            <p:spPr bwMode="auto">
              <a:xfrm>
                <a:off x="3439120" y="4409071"/>
                <a:ext cx="231329" cy="383906"/>
              </a:xfrm>
              <a:prstGeom prst="rect">
                <a:avLst/>
              </a:prstGeom>
              <a:noFill/>
              <a:ln w="19050">
                <a:noFill/>
                <a:miter lim="800000"/>
                <a:headEnd/>
                <a:tailEnd/>
              </a:ln>
              <a:effectLst/>
            </p:spPr>
            <p:txBody>
              <a:bodyPr anchor="ctr">
                <a:spAutoFit/>
              </a:bodyPr>
              <a:lstStyle/>
              <a:p>
                <a:pPr algn="ctr" eaLnBrk="0" hangingPunct="0">
                  <a:spcBef>
                    <a:spcPct val="50000"/>
                  </a:spcBef>
                </a:pPr>
                <a:r>
                  <a:rPr kumimoji="1" lang="en-US" altLang="zh-CN" sz="2000" b="1" dirty="0">
                    <a:solidFill>
                      <a:srgbClr val="FF0000"/>
                    </a:solidFill>
                    <a:latin typeface="Times New Roman" pitchFamily="18" charset="0"/>
                    <a:sym typeface="Symbol" pitchFamily="18" charset="2"/>
                  </a:rPr>
                  <a:t>_</a:t>
                </a:r>
              </a:p>
            </p:txBody>
          </p:sp>
          <p:sp>
            <p:nvSpPr>
              <p:cNvPr id="165" name="Text Box 13"/>
              <p:cNvSpPr txBox="1">
                <a:spLocks noChangeArrowheads="1"/>
              </p:cNvSpPr>
              <p:nvPr/>
            </p:nvSpPr>
            <p:spPr bwMode="auto">
              <a:xfrm>
                <a:off x="3462168" y="3487368"/>
                <a:ext cx="252576" cy="400110"/>
              </a:xfrm>
              <a:prstGeom prst="rect">
                <a:avLst/>
              </a:prstGeom>
              <a:noFill/>
              <a:ln w="38100">
                <a:noFill/>
                <a:miter lim="800000"/>
                <a:headEnd/>
                <a:tailEnd/>
              </a:ln>
            </p:spPr>
            <p:txBody>
              <a:bodyPr>
                <a:spAutoFit/>
              </a:bodyPr>
              <a:lstStyle/>
              <a:p>
                <a:pPr>
                  <a:spcBef>
                    <a:spcPct val="50000"/>
                  </a:spcBef>
                  <a:defRPr/>
                </a:pPr>
                <a:r>
                  <a:rPr lang="en-US" altLang="zh-CN" sz="2000" b="1" i="1" dirty="0"/>
                  <a:t>a</a:t>
                </a:r>
              </a:p>
            </p:txBody>
          </p:sp>
          <p:sp>
            <p:nvSpPr>
              <p:cNvPr id="166" name="Text Box 14"/>
              <p:cNvSpPr txBox="1">
                <a:spLocks noChangeArrowheads="1"/>
              </p:cNvSpPr>
              <p:nvPr/>
            </p:nvSpPr>
            <p:spPr bwMode="auto">
              <a:xfrm>
                <a:off x="3461266" y="4681481"/>
                <a:ext cx="404123" cy="400110"/>
              </a:xfrm>
              <a:prstGeom prst="rect">
                <a:avLst/>
              </a:prstGeom>
              <a:noFill/>
              <a:ln w="38100">
                <a:noFill/>
                <a:miter lim="800000"/>
                <a:headEnd/>
                <a:tailEnd/>
              </a:ln>
            </p:spPr>
            <p:txBody>
              <a:bodyPr>
                <a:spAutoFit/>
              </a:bodyPr>
              <a:lstStyle/>
              <a:p>
                <a:pPr>
                  <a:spcBef>
                    <a:spcPct val="50000"/>
                  </a:spcBef>
                  <a:defRPr/>
                </a:pPr>
                <a:r>
                  <a:rPr lang="en-US" altLang="zh-CN" sz="2000" b="1" i="1" dirty="0"/>
                  <a:t>b</a:t>
                </a:r>
              </a:p>
            </p:txBody>
          </p:sp>
        </p:grpSp>
      </p:grpSp>
      <p:sp>
        <p:nvSpPr>
          <p:cNvPr id="167" name="Text Box 19"/>
          <p:cNvSpPr txBox="1">
            <a:spLocks noChangeArrowheads="1"/>
          </p:cNvSpPr>
          <p:nvPr/>
        </p:nvSpPr>
        <p:spPr bwMode="auto">
          <a:xfrm>
            <a:off x="4084408" y="3673749"/>
            <a:ext cx="642941" cy="523220"/>
          </a:xfrm>
          <a:prstGeom prst="rect">
            <a:avLst/>
          </a:prstGeom>
          <a:noFill/>
          <a:ln w="38100">
            <a:noFill/>
            <a:miter lim="800000"/>
            <a:headEnd/>
            <a:tailEnd/>
          </a:ln>
        </p:spPr>
        <p:txBody>
          <a:bodyPr wrap="square">
            <a:spAutoFit/>
          </a:bodyPr>
          <a:lstStyle/>
          <a:p>
            <a:pPr>
              <a:spcBef>
                <a:spcPct val="50000"/>
              </a:spcBef>
              <a:defRPr/>
            </a:pPr>
            <a:r>
              <a:rPr lang="en-US" altLang="zh-CN" sz="2800" b="1" dirty="0">
                <a:effectLst>
                  <a:outerShdw blurRad="38100" dist="38100" dir="2700000" algn="tl">
                    <a:srgbClr val="000000">
                      <a:alpha val="43137"/>
                    </a:srgbClr>
                  </a:outerShdw>
                </a:effectLst>
              </a:rPr>
              <a:t>N</a:t>
            </a:r>
            <a:r>
              <a:rPr lang="en-US" altLang="zh-CN" sz="2800" b="1" baseline="-25000" dirty="0">
                <a:effectLst>
                  <a:outerShdw blurRad="38100" dist="38100" dir="2700000" algn="tl">
                    <a:srgbClr val="000000">
                      <a:alpha val="43137"/>
                    </a:srgbClr>
                  </a:outerShdw>
                </a:effectLst>
              </a:rPr>
              <a:t>0</a:t>
            </a:r>
            <a:endParaRPr lang="zh-CN" altLang="en-US" sz="2800" b="1" baseline="-25000" dirty="0">
              <a:effectLst>
                <a:outerShdw blurRad="38100" dist="38100" dir="2700000" algn="tl">
                  <a:srgbClr val="000000">
                    <a:alpha val="43137"/>
                  </a:srgbClr>
                </a:outerShdw>
              </a:effectLst>
            </a:endParaRPr>
          </a:p>
        </p:txBody>
      </p:sp>
      <p:grpSp>
        <p:nvGrpSpPr>
          <p:cNvPr id="168" name="组合 167"/>
          <p:cNvGrpSpPr/>
          <p:nvPr/>
        </p:nvGrpSpPr>
        <p:grpSpPr>
          <a:xfrm>
            <a:off x="3944564" y="3050486"/>
            <a:ext cx="1737632" cy="1649148"/>
            <a:chOff x="4021830" y="3140794"/>
            <a:chExt cx="1737632" cy="1649148"/>
          </a:xfrm>
        </p:grpSpPr>
        <p:sp>
          <p:nvSpPr>
            <p:cNvPr id="169" name="Line 6"/>
            <p:cNvSpPr>
              <a:spLocks noChangeShapeType="1"/>
            </p:cNvSpPr>
            <p:nvPr/>
          </p:nvSpPr>
          <p:spPr bwMode="auto">
            <a:xfrm>
              <a:off x="4800796" y="4484431"/>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70" name="Line 7"/>
            <p:cNvSpPr>
              <a:spLocks noChangeShapeType="1"/>
            </p:cNvSpPr>
            <p:nvPr/>
          </p:nvSpPr>
          <p:spPr bwMode="auto">
            <a:xfrm>
              <a:off x="4786208" y="3513583"/>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71" name="Rectangle 18"/>
            <p:cNvSpPr>
              <a:spLocks noChangeArrowheads="1"/>
            </p:cNvSpPr>
            <p:nvPr/>
          </p:nvSpPr>
          <p:spPr bwMode="auto">
            <a:xfrm>
              <a:off x="4021830" y="3433663"/>
              <a:ext cx="782786" cy="1184009"/>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72" name="Oval 55"/>
            <p:cNvSpPr>
              <a:spLocks noChangeArrowheads="1"/>
            </p:cNvSpPr>
            <p:nvPr/>
          </p:nvSpPr>
          <p:spPr bwMode="auto">
            <a:xfrm>
              <a:off x="5307714" y="4437903"/>
              <a:ext cx="89257" cy="86355"/>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173" name="Oval 55"/>
            <p:cNvSpPr>
              <a:spLocks noChangeArrowheads="1"/>
            </p:cNvSpPr>
            <p:nvPr/>
          </p:nvSpPr>
          <p:spPr bwMode="auto">
            <a:xfrm>
              <a:off x="5289894" y="3484516"/>
              <a:ext cx="90000" cy="86355"/>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174" name="Text Box 13"/>
            <p:cNvSpPr txBox="1">
              <a:spLocks noChangeArrowheads="1"/>
            </p:cNvSpPr>
            <p:nvPr/>
          </p:nvSpPr>
          <p:spPr bwMode="auto">
            <a:xfrm>
              <a:off x="5340890" y="3140794"/>
              <a:ext cx="252576" cy="400110"/>
            </a:xfrm>
            <a:prstGeom prst="rect">
              <a:avLst/>
            </a:prstGeom>
            <a:noFill/>
            <a:ln w="38100">
              <a:noFill/>
              <a:miter lim="800000"/>
              <a:headEnd/>
              <a:tailEnd/>
            </a:ln>
          </p:spPr>
          <p:txBody>
            <a:bodyPr>
              <a:spAutoFit/>
            </a:bodyPr>
            <a:lstStyle/>
            <a:p>
              <a:pPr>
                <a:spcBef>
                  <a:spcPct val="50000"/>
                </a:spcBef>
                <a:defRPr/>
              </a:pPr>
              <a:r>
                <a:rPr lang="en-US" altLang="zh-CN" sz="2000" b="1" i="1" dirty="0"/>
                <a:t>a</a:t>
              </a:r>
            </a:p>
          </p:txBody>
        </p:sp>
        <p:sp>
          <p:nvSpPr>
            <p:cNvPr id="175" name="Text Box 14"/>
            <p:cNvSpPr txBox="1">
              <a:spLocks noChangeArrowheads="1"/>
            </p:cNvSpPr>
            <p:nvPr/>
          </p:nvSpPr>
          <p:spPr bwMode="auto">
            <a:xfrm>
              <a:off x="5355339" y="4389832"/>
              <a:ext cx="404123" cy="400110"/>
            </a:xfrm>
            <a:prstGeom prst="rect">
              <a:avLst/>
            </a:prstGeom>
            <a:noFill/>
            <a:ln w="38100">
              <a:noFill/>
              <a:miter lim="800000"/>
              <a:headEnd/>
              <a:tailEnd/>
            </a:ln>
          </p:spPr>
          <p:txBody>
            <a:bodyPr>
              <a:spAutoFit/>
            </a:bodyPr>
            <a:lstStyle/>
            <a:p>
              <a:pPr>
                <a:spcBef>
                  <a:spcPct val="50000"/>
                </a:spcBef>
                <a:defRPr/>
              </a:pPr>
              <a:r>
                <a:rPr lang="en-US" altLang="zh-CN" sz="2000" b="1" i="1" dirty="0"/>
                <a:t>b</a:t>
              </a:r>
            </a:p>
          </p:txBody>
        </p:sp>
      </p:grpSp>
      <p:grpSp>
        <p:nvGrpSpPr>
          <p:cNvPr id="176" name="组合 175"/>
          <p:cNvGrpSpPr/>
          <p:nvPr/>
        </p:nvGrpSpPr>
        <p:grpSpPr>
          <a:xfrm>
            <a:off x="2228000" y="3387351"/>
            <a:ext cx="1714512" cy="1180050"/>
            <a:chOff x="4178274" y="3333954"/>
            <a:chExt cx="1714512" cy="1180050"/>
          </a:xfrm>
        </p:grpSpPr>
        <p:graphicFrame>
          <p:nvGraphicFramePr>
            <p:cNvPr id="177" name="Object 16"/>
            <p:cNvGraphicFramePr>
              <a:graphicFrameLocks noChangeAspect="1"/>
            </p:cNvGraphicFramePr>
            <p:nvPr>
              <p:extLst>
                <p:ext uri="{D42A27DB-BD31-4B8C-83A1-F6EECF244321}">
                  <p14:modId xmlns:p14="http://schemas.microsoft.com/office/powerpoint/2010/main" val="3533251187"/>
                </p:ext>
              </p:extLst>
            </p:nvPr>
          </p:nvGraphicFramePr>
          <p:xfrm>
            <a:off x="4178274" y="3333954"/>
            <a:ext cx="1714512" cy="1180050"/>
          </p:xfrm>
          <a:graphic>
            <a:graphicData uri="http://schemas.openxmlformats.org/presentationml/2006/ole">
              <mc:AlternateContent xmlns:mc="http://schemas.openxmlformats.org/markup-compatibility/2006">
                <mc:Choice xmlns:v="urn:schemas-microsoft-com:vml" Requires="v">
                  <p:oleObj name="CorelDRAW" r:id="rId3" imgW="3957120" imgH="2724120" progId="">
                    <p:embed/>
                  </p:oleObj>
                </mc:Choice>
                <mc:Fallback>
                  <p:oleObj name="CorelDRAW" r:id="rId3" imgW="3957120" imgH="272412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8274" y="3333954"/>
                          <a:ext cx="1714512" cy="118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8" name="文本框 27"/>
            <p:cNvSpPr txBox="1"/>
            <p:nvPr/>
          </p:nvSpPr>
          <p:spPr>
            <a:xfrm rot="20980420">
              <a:off x="4354403" y="3534808"/>
              <a:ext cx="1346844" cy="646331"/>
            </a:xfrm>
            <a:prstGeom prst="rect">
              <a:avLst/>
            </a:prstGeom>
            <a:noFill/>
            <a:ln>
              <a:noFill/>
            </a:ln>
          </p:spPr>
          <p:style>
            <a:lnRef idx="3">
              <a:schemeClr val="lt1"/>
            </a:lnRef>
            <a:fillRef idx="1">
              <a:schemeClr val="accent6"/>
            </a:fillRef>
            <a:effectRef idx="1">
              <a:schemeClr val="accent6"/>
            </a:effectRef>
            <a:fontRef idx="minor">
              <a:schemeClr val="lt1"/>
            </a:fontRef>
          </p:style>
          <p:txBody>
            <a:bodyPr wrap="none" rtlCol="0">
              <a:spAutoFit/>
            </a:bodyPr>
            <a:lstStyle/>
            <a:p>
              <a:r>
                <a:rPr lang="en-US" altLang="zh-CN" sz="1800" b="1" dirty="0">
                  <a:solidFill>
                    <a:srgbClr val="FF0000"/>
                  </a:solidFill>
                </a:rPr>
                <a:t>N</a:t>
              </a:r>
              <a:r>
                <a:rPr lang="zh-CN" altLang="en-US" sz="1800" b="1" dirty="0">
                  <a:solidFill>
                    <a:srgbClr val="FF0000"/>
                  </a:solidFill>
                </a:rPr>
                <a:t>内所有</a:t>
              </a:r>
              <a:endParaRPr lang="en-US" altLang="zh-CN" sz="1800" b="1" dirty="0">
                <a:solidFill>
                  <a:srgbClr val="FF0000"/>
                </a:solidFill>
              </a:endParaRPr>
            </a:p>
            <a:p>
              <a:r>
                <a:rPr lang="zh-CN" altLang="en-US" sz="1800" b="1" dirty="0">
                  <a:solidFill>
                    <a:srgbClr val="FF0000"/>
                  </a:solidFill>
                </a:rPr>
                <a:t>独立源置零</a:t>
              </a:r>
            </a:p>
          </p:txBody>
        </p:sp>
      </p:grpSp>
      <p:grpSp>
        <p:nvGrpSpPr>
          <p:cNvPr id="179" name="组合 178"/>
          <p:cNvGrpSpPr/>
          <p:nvPr/>
        </p:nvGrpSpPr>
        <p:grpSpPr>
          <a:xfrm>
            <a:off x="4974937" y="3666428"/>
            <a:ext cx="1278261" cy="495301"/>
            <a:chOff x="7429520" y="4029085"/>
            <a:chExt cx="1278261" cy="495301"/>
          </a:xfrm>
        </p:grpSpPr>
        <p:sp>
          <p:nvSpPr>
            <p:cNvPr id="180" name="AutoShape 8"/>
            <p:cNvSpPr>
              <a:spLocks noChangeArrowheads="1"/>
            </p:cNvSpPr>
            <p:nvPr/>
          </p:nvSpPr>
          <p:spPr bwMode="auto">
            <a:xfrm rot="10800000">
              <a:off x="7429520" y="4143386"/>
              <a:ext cx="642942" cy="381000"/>
            </a:xfrm>
            <a:prstGeom prst="rightArrow">
              <a:avLst>
                <a:gd name="adj1" fmla="val 50000"/>
                <a:gd name="adj2" fmla="val 65000"/>
              </a:avLst>
            </a:prstGeom>
            <a:gradFill rotWithShape="0">
              <a:gsLst>
                <a:gs pos="0">
                  <a:srgbClr val="00576F"/>
                </a:gs>
                <a:gs pos="50000">
                  <a:srgbClr val="00BDF0"/>
                </a:gs>
                <a:gs pos="100000">
                  <a:srgbClr val="00576F"/>
                </a:gs>
              </a:gsLst>
              <a:lin ang="2700000" scaled="1"/>
            </a:gradFill>
            <a:ln w="9525">
              <a:miter lim="800000"/>
              <a:headEnd/>
              <a:tailEnd/>
            </a:ln>
            <a:scene3d>
              <a:camera prst="legacyObliqueTopRight"/>
              <a:lightRig rig="legacyFlat3" dir="b"/>
            </a:scene3d>
            <a:sp3d extrusionH="176200" prstMaterial="legacyMatte">
              <a:bevelT w="13500" h="13500" prst="angle"/>
              <a:bevelB w="13500" h="13500" prst="angle"/>
              <a:extrusionClr>
                <a:srgbClr val="00BDF0"/>
              </a:extrusionClr>
            </a:sp3d>
          </p:spPr>
          <p:txBody>
            <a:bodyPr wrap="none" lIns="73025" tIns="36512" rIns="73025" bIns="36512" anchor="ctr">
              <a:flatTx/>
            </a:bodyPr>
            <a:lstStyle/>
            <a:p>
              <a:endParaRPr lang="zh-CN" altLang="en-US"/>
            </a:p>
          </p:txBody>
        </p:sp>
        <p:sp>
          <p:nvSpPr>
            <p:cNvPr id="181" name="矩形 180"/>
            <p:cNvSpPr/>
            <p:nvPr/>
          </p:nvSpPr>
          <p:spPr>
            <a:xfrm>
              <a:off x="8215338" y="4029085"/>
              <a:ext cx="492443" cy="461665"/>
            </a:xfrm>
            <a:prstGeom prst="rect">
              <a:avLst/>
            </a:prstGeom>
          </p:spPr>
          <p:txBody>
            <a:bodyPr wrap="none">
              <a:spAutoFit/>
            </a:bodyPr>
            <a:lstStyle/>
            <a:p>
              <a:r>
                <a:rPr lang="en-US" altLang="zh-CN" b="1" i="1" noProof="1">
                  <a:solidFill>
                    <a:srgbClr val="00B0F0"/>
                  </a:solidFill>
                  <a:effectLst>
                    <a:outerShdw blurRad="38100" dist="38100" dir="2700000" algn="tl">
                      <a:srgbClr val="000000">
                        <a:alpha val="43137"/>
                      </a:srgbClr>
                    </a:outerShdw>
                  </a:effectLst>
                </a:rPr>
                <a:t>R</a:t>
              </a:r>
              <a:r>
                <a:rPr lang="en-US" altLang="zh-CN" b="1" baseline="-25000" noProof="1">
                  <a:solidFill>
                    <a:srgbClr val="00B0F0"/>
                  </a:solidFill>
                  <a:effectLst>
                    <a:outerShdw blurRad="38100" dist="38100" dir="2700000" algn="tl">
                      <a:srgbClr val="000000">
                        <a:alpha val="43137"/>
                      </a:srgbClr>
                    </a:outerShdw>
                  </a:effectLst>
                </a:rPr>
                <a:t>0</a:t>
              </a:r>
              <a:endParaRPr lang="zh-CN" altLang="en-US" b="1" baseline="-25000" dirty="0">
                <a:solidFill>
                  <a:srgbClr val="00B0F0"/>
                </a:solidFill>
                <a:effectLst>
                  <a:outerShdw blurRad="38100" dist="38100" dir="2700000" algn="tl">
                    <a:srgbClr val="000000">
                      <a:alpha val="43137"/>
                    </a:srgbClr>
                  </a:outerShdw>
                </a:effectLst>
              </a:endParaRPr>
            </a:p>
          </p:txBody>
        </p:sp>
      </p:grpSp>
      <p:sp>
        <p:nvSpPr>
          <p:cNvPr id="182" name="Text Box 19"/>
          <p:cNvSpPr txBox="1">
            <a:spLocks noChangeArrowheads="1"/>
          </p:cNvSpPr>
          <p:nvPr/>
        </p:nvSpPr>
        <p:spPr bwMode="auto">
          <a:xfrm>
            <a:off x="4084409" y="3673749"/>
            <a:ext cx="642941" cy="523220"/>
          </a:xfrm>
          <a:prstGeom prst="rect">
            <a:avLst/>
          </a:prstGeom>
          <a:noFill/>
          <a:ln w="38100">
            <a:noFill/>
            <a:miter lim="800000"/>
            <a:headEnd/>
            <a:tailEnd/>
          </a:ln>
        </p:spPr>
        <p:txBody>
          <a:bodyPr wrap="square">
            <a:spAutoFit/>
          </a:bodyPr>
          <a:lstStyle/>
          <a:p>
            <a:pPr>
              <a:spcBef>
                <a:spcPct val="50000"/>
              </a:spcBef>
              <a:defRPr/>
            </a:pPr>
            <a:r>
              <a:rPr lang="en-US" altLang="zh-CN" sz="2800" b="1" dirty="0">
                <a:effectLst>
                  <a:outerShdw blurRad="38100" dist="38100" dir="2700000" algn="tl">
                    <a:srgbClr val="000000">
                      <a:alpha val="43137"/>
                    </a:srgbClr>
                  </a:outerShdw>
                </a:effectLst>
              </a:rPr>
              <a:t>N</a:t>
            </a:r>
            <a:endParaRPr lang="zh-CN" altLang="en-US" sz="2800" b="1" baseline="-25000" dirty="0">
              <a:effectLst>
                <a:outerShdw blurRad="38100" dist="38100" dir="2700000" algn="tl">
                  <a:srgbClr val="000000">
                    <a:alpha val="43137"/>
                  </a:srgbClr>
                </a:outerShdw>
              </a:effectLst>
            </a:endParaRPr>
          </a:p>
        </p:txBody>
      </p:sp>
      <p:sp>
        <p:nvSpPr>
          <p:cNvPr id="183" name="云形标注 182"/>
          <p:cNvSpPr/>
          <p:nvPr/>
        </p:nvSpPr>
        <p:spPr bwMode="auto">
          <a:xfrm>
            <a:off x="2228436" y="2381806"/>
            <a:ext cx="2006957" cy="1031759"/>
          </a:xfrm>
          <a:prstGeom prst="cloudCallout">
            <a:avLst>
              <a:gd name="adj1" fmla="val 59541"/>
              <a:gd name="adj2" fmla="val -58238"/>
            </a:avLst>
          </a:prstGeom>
          <a:solidFill>
            <a:srgbClr val="04B5C8"/>
          </a:solidFill>
          <a:ln w="9525" cap="flat" cmpd="sng" algn="ctr">
            <a:noFill/>
            <a:prstDash val="solid"/>
            <a:round/>
            <a:headEnd type="none" w="med" len="med"/>
            <a:tailEnd type="none" w="med" len="med"/>
          </a:ln>
          <a:effectLst>
            <a:innerShdw blurRad="63500" dist="50800" dir="8100000">
              <a:prstClr val="black">
                <a:alpha val="50000"/>
              </a:prstClr>
            </a:inn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zh-CN" altLang="en-US" sz="2000" b="1" i="0" u="none" strike="noStrike" cap="none" normalizeH="0" baseline="0" dirty="0">
                <a:ln>
                  <a:noFill/>
                </a:ln>
                <a:solidFill>
                  <a:srgbClr val="FF0000"/>
                </a:solidFill>
                <a:effectLst>
                  <a:outerShdw blurRad="38100" dist="38100" dir="2700000" algn="tl">
                    <a:srgbClr val="000000">
                      <a:alpha val="43137"/>
                    </a:srgbClr>
                  </a:outerShdw>
                </a:effectLst>
                <a:latin typeface="Times New Roman" pitchFamily="18" charset="0"/>
                <a:ea typeface="宋体" pitchFamily="2" charset="-122"/>
              </a:rPr>
              <a:t>戴维南</a:t>
            </a:r>
            <a:endParaRPr kumimoji="1" lang="en-US" altLang="zh-CN" sz="2000" b="1" i="0" u="none" strike="noStrike" cap="none" normalizeH="0" baseline="0" dirty="0">
              <a:ln>
                <a:noFill/>
              </a:ln>
              <a:solidFill>
                <a:srgbClr val="FF0000"/>
              </a:solidFill>
              <a:effectLst>
                <a:outerShdw blurRad="38100" dist="38100" dir="2700000" algn="tl">
                  <a:srgbClr val="000000">
                    <a:alpha val="43137"/>
                  </a:srgbClr>
                </a:outerShdw>
              </a:effectLst>
              <a:latin typeface="Times New Roman" pitchFamily="18" charset="0"/>
              <a:ea typeface="宋体" pitchFamily="2" charset="-122"/>
            </a:endParaRPr>
          </a:p>
          <a:p>
            <a:pPr marL="0" marR="0" indent="0" algn="l" defTabSz="914400" rtl="0" eaLnBrk="1" fontAlgn="base" latinLnBrk="0" hangingPunct="1">
              <a:lnSpc>
                <a:spcPct val="100000"/>
              </a:lnSpc>
              <a:spcBef>
                <a:spcPct val="0"/>
              </a:spcBef>
              <a:spcAft>
                <a:spcPct val="0"/>
              </a:spcAft>
              <a:buClrTx/>
              <a:buSzTx/>
              <a:buFontTx/>
              <a:buNone/>
              <a:tabLst/>
            </a:pPr>
            <a:r>
              <a:rPr kumimoji="1" lang="zh-CN" altLang="en-US" sz="2000" b="1" i="0" u="none" strike="noStrike" cap="none" normalizeH="0" baseline="0" dirty="0">
                <a:ln>
                  <a:noFill/>
                </a:ln>
                <a:solidFill>
                  <a:srgbClr val="FF0000"/>
                </a:solidFill>
                <a:effectLst>
                  <a:outerShdw blurRad="38100" dist="38100" dir="2700000" algn="tl">
                    <a:srgbClr val="000000">
                      <a:alpha val="43137"/>
                    </a:srgbClr>
                  </a:outerShdw>
                </a:effectLst>
                <a:latin typeface="Times New Roman" pitchFamily="18" charset="0"/>
                <a:ea typeface="宋体" pitchFamily="2" charset="-122"/>
              </a:rPr>
              <a:t>等效电路</a:t>
            </a:r>
          </a:p>
        </p:txBody>
      </p:sp>
    </p:spTree>
    <p:extLst>
      <p:ext uri="{BB962C8B-B14F-4D97-AF65-F5344CB8AC3E}">
        <p14:creationId xmlns:p14="http://schemas.microsoft.com/office/powerpoint/2010/main" val="18181573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dissolve">
                                      <p:cBhvr>
                                        <p:cTn id="7" dur="500"/>
                                        <p:tgtEl>
                                          <p:spTgt spid="7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95"/>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00"/>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0"/>
                                        </p:tgtEl>
                                        <p:attrNameLst>
                                          <p:attrName>style.visibility</p:attrName>
                                        </p:attrNameLst>
                                      </p:cBhvr>
                                      <p:to>
                                        <p:strVal val="visible"/>
                                      </p:to>
                                    </p:set>
                                    <p:animEffect transition="in" filter="fade">
                                      <p:cBhvr>
                                        <p:cTn id="18" dur="500"/>
                                        <p:tgtEl>
                                          <p:spTgt spid="110"/>
                                        </p:tgtEl>
                                      </p:cBhvr>
                                    </p:animEffect>
                                  </p:childTnLst>
                                </p:cTn>
                              </p:par>
                              <p:par>
                                <p:cTn id="19" presetID="6" presetClass="emph" presetSubtype="0" fill="hold" grpId="1" nodeType="withEffect">
                                  <p:stCondLst>
                                    <p:cond delay="0"/>
                                  </p:stCondLst>
                                  <p:childTnLst>
                                    <p:animScale>
                                      <p:cBhvr>
                                        <p:cTn id="20" dur="2000" fill="hold"/>
                                        <p:tgtEl>
                                          <p:spTgt spid="110"/>
                                        </p:tgtEl>
                                      </p:cBhvr>
                                      <p:by x="150000" y="150000"/>
                                    </p:animScale>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2" nodeType="clickEffect">
                                  <p:stCondLst>
                                    <p:cond delay="0"/>
                                  </p:stCondLst>
                                  <p:childTnLst>
                                    <p:set>
                                      <p:cBhvr>
                                        <p:cTn id="24" dur="1" fill="hold">
                                          <p:stCondLst>
                                            <p:cond delay="0"/>
                                          </p:stCondLst>
                                        </p:cTn>
                                        <p:tgtEl>
                                          <p:spTgt spid="110"/>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111"/>
                                        </p:tgtEl>
                                        <p:attrNameLst>
                                          <p:attrName>style.visibility</p:attrName>
                                        </p:attrNameLst>
                                      </p:cBhvr>
                                      <p:to>
                                        <p:strVal val="visible"/>
                                      </p:to>
                                    </p:set>
                                    <p:animEffect transition="in" filter="fade">
                                      <p:cBhvr>
                                        <p:cTn id="27" dur="500"/>
                                        <p:tgtEl>
                                          <p:spTgt spid="111"/>
                                        </p:tgtEl>
                                      </p:cBhvr>
                                    </p:animEffect>
                                  </p:childTnLst>
                                </p:cTn>
                              </p:par>
                              <p:par>
                                <p:cTn id="28" presetID="6" presetClass="emph" presetSubtype="0" fill="hold" grpId="1" nodeType="withEffect">
                                  <p:stCondLst>
                                    <p:cond delay="0"/>
                                  </p:stCondLst>
                                  <p:childTnLst>
                                    <p:animScale>
                                      <p:cBhvr>
                                        <p:cTn id="29" dur="2000" fill="hold"/>
                                        <p:tgtEl>
                                          <p:spTgt spid="111"/>
                                        </p:tgtEl>
                                      </p:cBhvr>
                                      <p:by x="150000" y="150000"/>
                                    </p:animScale>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grpId="2" nodeType="clickEffect">
                                  <p:stCondLst>
                                    <p:cond delay="0"/>
                                  </p:stCondLst>
                                  <p:childTnLst>
                                    <p:animEffect transition="out" filter="fade">
                                      <p:cBhvr>
                                        <p:cTn id="33" dur="500"/>
                                        <p:tgtEl>
                                          <p:spTgt spid="111"/>
                                        </p:tgtEl>
                                      </p:cBhvr>
                                    </p:animEffect>
                                    <p:set>
                                      <p:cBhvr>
                                        <p:cTn id="34" dur="1" fill="hold">
                                          <p:stCondLst>
                                            <p:cond delay="499"/>
                                          </p:stCondLst>
                                        </p:cTn>
                                        <p:tgtEl>
                                          <p:spTgt spid="111"/>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09"/>
                                        </p:tgtEl>
                                        <p:attrNameLst>
                                          <p:attrName>style.visibility</p:attrName>
                                        </p:attrNameLst>
                                      </p:cBhvr>
                                      <p:to>
                                        <p:strVal val="visible"/>
                                      </p:to>
                                    </p:set>
                                  </p:childTnLst>
                                </p:cTn>
                              </p:par>
                              <p:par>
                                <p:cTn id="37" presetID="6" presetClass="emph" presetSubtype="0" fill="hold" grpId="1" nodeType="withEffect">
                                  <p:stCondLst>
                                    <p:cond delay="0"/>
                                  </p:stCondLst>
                                  <p:childTnLst>
                                    <p:animScale>
                                      <p:cBhvr>
                                        <p:cTn id="38" dur="2000" fill="hold"/>
                                        <p:tgtEl>
                                          <p:spTgt spid="109"/>
                                        </p:tgtEl>
                                      </p:cBhvr>
                                      <p:by x="150000" y="150000"/>
                                    </p:animScale>
                                  </p:childTnLst>
                                </p:cTn>
                              </p:par>
                            </p:childTnLst>
                          </p:cTn>
                        </p:par>
                      </p:childTnLst>
                    </p:cTn>
                  </p:par>
                  <p:par>
                    <p:cTn id="39" fill="hold">
                      <p:stCondLst>
                        <p:cond delay="indefinite"/>
                      </p:stCondLst>
                      <p:childTnLst>
                        <p:par>
                          <p:cTn id="40" fill="hold">
                            <p:stCondLst>
                              <p:cond delay="0"/>
                            </p:stCondLst>
                            <p:childTnLst>
                              <p:par>
                                <p:cTn id="41" presetID="26" presetClass="emph" presetSubtype="0" fill="hold" nodeType="clickEffect">
                                  <p:stCondLst>
                                    <p:cond delay="0"/>
                                  </p:stCondLst>
                                  <p:childTnLst>
                                    <p:animEffect transition="out" filter="fade">
                                      <p:cBhvr>
                                        <p:cTn id="42" dur="3000" tmFilter="0, 0; .2, .5; .8, .5; 1, 0"/>
                                        <p:tgtEl>
                                          <p:spTgt spid="95"/>
                                        </p:tgtEl>
                                      </p:cBhvr>
                                    </p:animEffect>
                                    <p:animScale>
                                      <p:cBhvr>
                                        <p:cTn id="43" dur="1500" autoRev="1" fill="hold"/>
                                        <p:tgtEl>
                                          <p:spTgt spid="95"/>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wipe(left)">
                                      <p:cBhvr>
                                        <p:cTn id="48" dur="500"/>
                                        <p:tgtEl>
                                          <p:spTgt spid="83"/>
                                        </p:tgtEl>
                                      </p:cBhvr>
                                    </p:animEffect>
                                  </p:childTnLst>
                                </p:cTn>
                              </p:par>
                            </p:childTnLst>
                          </p:cTn>
                        </p:par>
                        <p:par>
                          <p:cTn id="49" fill="hold">
                            <p:stCondLst>
                              <p:cond delay="500"/>
                            </p:stCondLst>
                            <p:childTnLst>
                              <p:par>
                                <p:cTn id="50" presetID="9" presetClass="entr" presetSubtype="0" fill="hold" grpId="0" nodeType="afterEffect">
                                  <p:stCondLst>
                                    <p:cond delay="0"/>
                                  </p:stCondLst>
                                  <p:childTnLst>
                                    <p:set>
                                      <p:cBhvr>
                                        <p:cTn id="51" dur="1" fill="hold">
                                          <p:stCondLst>
                                            <p:cond delay="0"/>
                                          </p:stCondLst>
                                        </p:cTn>
                                        <p:tgtEl>
                                          <p:spTgt spid="131"/>
                                        </p:tgtEl>
                                        <p:attrNameLst>
                                          <p:attrName>style.visibility</p:attrName>
                                        </p:attrNameLst>
                                      </p:cBhvr>
                                      <p:to>
                                        <p:strVal val="visible"/>
                                      </p:to>
                                    </p:set>
                                    <p:animEffect transition="in" filter="dissolve">
                                      <p:cBhvr>
                                        <p:cTn id="52" dur="500"/>
                                        <p:tgtEl>
                                          <p:spTgt spid="131"/>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132"/>
                                        </p:tgtEl>
                                        <p:attrNameLst>
                                          <p:attrName>style.visibility</p:attrName>
                                        </p:attrNameLst>
                                      </p:cBhvr>
                                      <p:to>
                                        <p:strVal val="visible"/>
                                      </p:to>
                                    </p:set>
                                    <p:animEffect transition="in" filter="dissolve">
                                      <p:cBhvr>
                                        <p:cTn id="55" dur="500"/>
                                        <p:tgtEl>
                                          <p:spTgt spid="132"/>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150"/>
                                        </p:tgtEl>
                                        <p:attrNameLst>
                                          <p:attrName>style.visibility</p:attrName>
                                        </p:attrNameLst>
                                      </p:cBhvr>
                                      <p:to>
                                        <p:strVal val="visible"/>
                                      </p:to>
                                    </p:set>
                                    <p:animEffect transition="in" filter="dissolve">
                                      <p:cBhvr>
                                        <p:cTn id="58" dur="500"/>
                                        <p:tgtEl>
                                          <p:spTgt spid="150"/>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151"/>
                                        </p:tgtEl>
                                        <p:attrNameLst>
                                          <p:attrName>style.visibility</p:attrName>
                                        </p:attrNameLst>
                                      </p:cBhvr>
                                      <p:to>
                                        <p:strVal val="visible"/>
                                      </p:to>
                                    </p:set>
                                    <p:animEffect transition="in" filter="dissolve">
                                      <p:cBhvr>
                                        <p:cTn id="61" dur="500"/>
                                        <p:tgtEl>
                                          <p:spTgt spid="151"/>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133"/>
                                        </p:tgtEl>
                                        <p:attrNameLst>
                                          <p:attrName>style.visibility</p:attrName>
                                        </p:attrNameLst>
                                      </p:cBhvr>
                                      <p:to>
                                        <p:strVal val="visible"/>
                                      </p:to>
                                    </p:set>
                                    <p:animEffect transition="in" filter="dissolve">
                                      <p:cBhvr>
                                        <p:cTn id="64" dur="500"/>
                                        <p:tgtEl>
                                          <p:spTgt spid="133"/>
                                        </p:tgtEl>
                                      </p:cBhvr>
                                    </p:animEffect>
                                  </p:childTnLst>
                                </p:cTn>
                              </p:par>
                              <p:par>
                                <p:cTn id="65" presetID="22" presetClass="entr" presetSubtype="8" fill="hold" nodeType="withEffect">
                                  <p:stCondLst>
                                    <p:cond delay="0"/>
                                  </p:stCondLst>
                                  <p:childTnLst>
                                    <p:set>
                                      <p:cBhvr>
                                        <p:cTn id="66" dur="1" fill="hold">
                                          <p:stCondLst>
                                            <p:cond delay="0"/>
                                          </p:stCondLst>
                                        </p:cTn>
                                        <p:tgtEl>
                                          <p:spTgt spid="135"/>
                                        </p:tgtEl>
                                        <p:attrNameLst>
                                          <p:attrName>style.visibility</p:attrName>
                                        </p:attrNameLst>
                                      </p:cBhvr>
                                      <p:to>
                                        <p:strVal val="visible"/>
                                      </p:to>
                                    </p:set>
                                    <p:animEffect transition="in" filter="wipe(left)">
                                      <p:cBhvr>
                                        <p:cTn id="67" dur="500"/>
                                        <p:tgtEl>
                                          <p:spTgt spid="135"/>
                                        </p:tgtEl>
                                      </p:cBhvr>
                                    </p:animEffect>
                                  </p:childTnLst>
                                </p:cTn>
                              </p:par>
                              <p:par>
                                <p:cTn id="68" presetID="9" presetClass="entr" presetSubtype="0" fill="hold" grpId="0" nodeType="withEffect">
                                  <p:stCondLst>
                                    <p:cond delay="0"/>
                                  </p:stCondLst>
                                  <p:childTnLst>
                                    <p:set>
                                      <p:cBhvr>
                                        <p:cTn id="69" dur="1" fill="hold">
                                          <p:stCondLst>
                                            <p:cond delay="0"/>
                                          </p:stCondLst>
                                        </p:cTn>
                                        <p:tgtEl>
                                          <p:spTgt spid="134"/>
                                        </p:tgtEl>
                                        <p:attrNameLst>
                                          <p:attrName>style.visibility</p:attrName>
                                        </p:attrNameLst>
                                      </p:cBhvr>
                                      <p:to>
                                        <p:strVal val="visible"/>
                                      </p:to>
                                    </p:set>
                                    <p:animEffect transition="in" filter="dissolve">
                                      <p:cBhvr>
                                        <p:cTn id="70" dur="500"/>
                                        <p:tgtEl>
                                          <p:spTgt spid="134"/>
                                        </p:tgtEl>
                                      </p:cBhvr>
                                    </p:animEffect>
                                  </p:childTnLst>
                                </p:cTn>
                              </p:par>
                            </p:childTnLst>
                          </p:cTn>
                        </p:par>
                      </p:childTnLst>
                    </p:cTn>
                  </p:par>
                  <p:par>
                    <p:cTn id="71" fill="hold">
                      <p:stCondLst>
                        <p:cond delay="indefinite"/>
                      </p:stCondLst>
                      <p:childTnLst>
                        <p:par>
                          <p:cTn id="72" fill="hold">
                            <p:stCondLst>
                              <p:cond delay="0"/>
                            </p:stCondLst>
                            <p:childTnLst>
                              <p:par>
                                <p:cTn id="73" presetID="1" presetClass="emph" presetSubtype="2" fill="hold" nodeType="clickEffect">
                                  <p:stCondLst>
                                    <p:cond delay="0"/>
                                  </p:stCondLst>
                                  <p:childTnLst>
                                    <p:animClr clrSpc="rgb" dir="cw">
                                      <p:cBhvr>
                                        <p:cTn id="74" dur="500" fill="hold"/>
                                        <p:tgtEl>
                                          <p:spTgt spid="131"/>
                                        </p:tgtEl>
                                        <p:attrNameLst>
                                          <p:attrName>fillcolor</p:attrName>
                                        </p:attrNameLst>
                                      </p:cBhvr>
                                      <p:to>
                                        <a:srgbClr val="FF0000"/>
                                      </p:to>
                                    </p:animClr>
                                    <p:set>
                                      <p:cBhvr>
                                        <p:cTn id="75" dur="500" fill="hold"/>
                                        <p:tgtEl>
                                          <p:spTgt spid="131"/>
                                        </p:tgtEl>
                                        <p:attrNameLst>
                                          <p:attrName>fill.type</p:attrName>
                                        </p:attrNameLst>
                                      </p:cBhvr>
                                      <p:to>
                                        <p:strVal val="solid"/>
                                      </p:to>
                                    </p:set>
                                    <p:set>
                                      <p:cBhvr>
                                        <p:cTn id="76" dur="500" fill="hold"/>
                                        <p:tgtEl>
                                          <p:spTgt spid="131"/>
                                        </p:tgtEl>
                                        <p:attrNameLst>
                                          <p:attrName>fill.on</p:attrName>
                                        </p:attrNameLst>
                                      </p:cBhvr>
                                      <p:to>
                                        <p:strVal val="true"/>
                                      </p:to>
                                    </p:set>
                                  </p:childTnLst>
                                </p:cTn>
                              </p:par>
                            </p:childTnLst>
                          </p:cTn>
                        </p:par>
                        <p:par>
                          <p:cTn id="77" fill="hold">
                            <p:stCondLst>
                              <p:cond delay="500"/>
                            </p:stCondLst>
                            <p:childTnLst>
                              <p:par>
                                <p:cTn id="78" presetID="22" presetClass="entr" presetSubtype="1" fill="hold" nodeType="afterEffect">
                                  <p:stCondLst>
                                    <p:cond delay="0"/>
                                  </p:stCondLst>
                                  <p:childTnLst>
                                    <p:set>
                                      <p:cBhvr>
                                        <p:cTn id="79" dur="1" fill="hold">
                                          <p:stCondLst>
                                            <p:cond delay="0"/>
                                          </p:stCondLst>
                                        </p:cTn>
                                        <p:tgtEl>
                                          <p:spTgt spid="152"/>
                                        </p:tgtEl>
                                        <p:attrNameLst>
                                          <p:attrName>style.visibility</p:attrName>
                                        </p:attrNameLst>
                                      </p:cBhvr>
                                      <p:to>
                                        <p:strVal val="visible"/>
                                      </p:to>
                                    </p:set>
                                    <p:animEffect transition="in" filter="wipe(up)">
                                      <p:cBhvr>
                                        <p:cTn id="80" dur="500"/>
                                        <p:tgtEl>
                                          <p:spTgt spid="152"/>
                                        </p:tgtEl>
                                      </p:cBhvr>
                                    </p:animEffect>
                                  </p:childTnLst>
                                </p:cTn>
                              </p:par>
                              <p:par>
                                <p:cTn id="81" presetID="3" presetClass="emph" presetSubtype="2" fill="hold" grpId="1" nodeType="withEffect">
                                  <p:stCondLst>
                                    <p:cond delay="0"/>
                                  </p:stCondLst>
                                  <p:childTnLst>
                                    <p:animClr clrSpc="rgb" dir="cw">
                                      <p:cBhvr override="childStyle">
                                        <p:cTn id="82" dur="500" fill="hold"/>
                                        <p:tgtEl>
                                          <p:spTgt spid="150"/>
                                        </p:tgtEl>
                                        <p:attrNameLst>
                                          <p:attrName>style.color</p:attrName>
                                        </p:attrNameLst>
                                      </p:cBhvr>
                                      <p:to>
                                        <a:srgbClr val="FF0000"/>
                                      </p:to>
                                    </p:animClr>
                                  </p:childTnLst>
                                </p:cTn>
                              </p:par>
                            </p:childTnLst>
                          </p:cTn>
                        </p:par>
                        <p:par>
                          <p:cTn id="83" fill="hold">
                            <p:stCondLst>
                              <p:cond delay="1000"/>
                            </p:stCondLst>
                            <p:childTnLst>
                              <p:par>
                                <p:cTn id="84" presetID="27" presetClass="emph" presetSubtype="0" fill="hold" grpId="1" nodeType="afterEffect">
                                  <p:stCondLst>
                                    <p:cond delay="0"/>
                                  </p:stCondLst>
                                  <p:childTnLst>
                                    <p:animClr clrSpc="rgb" dir="cw">
                                      <p:cBhvr override="childStyle">
                                        <p:cTn id="85" dur="250" autoRev="1" fill="hold"/>
                                        <p:tgtEl>
                                          <p:spTgt spid="131"/>
                                        </p:tgtEl>
                                        <p:attrNameLst>
                                          <p:attrName>style.color</p:attrName>
                                        </p:attrNameLst>
                                      </p:cBhvr>
                                      <p:to>
                                        <a:schemeClr val="bg1"/>
                                      </p:to>
                                    </p:animClr>
                                    <p:animClr clrSpc="rgb" dir="cw">
                                      <p:cBhvr>
                                        <p:cTn id="86" dur="250" autoRev="1" fill="hold"/>
                                        <p:tgtEl>
                                          <p:spTgt spid="131"/>
                                        </p:tgtEl>
                                        <p:attrNameLst>
                                          <p:attrName>fillcolor</p:attrName>
                                        </p:attrNameLst>
                                      </p:cBhvr>
                                      <p:to>
                                        <a:schemeClr val="bg1"/>
                                      </p:to>
                                    </p:animClr>
                                    <p:set>
                                      <p:cBhvr>
                                        <p:cTn id="87" dur="250" autoRev="1" fill="hold"/>
                                        <p:tgtEl>
                                          <p:spTgt spid="131"/>
                                        </p:tgtEl>
                                        <p:attrNameLst>
                                          <p:attrName>fill.type</p:attrName>
                                        </p:attrNameLst>
                                      </p:cBhvr>
                                      <p:to>
                                        <p:strVal val="solid"/>
                                      </p:to>
                                    </p:set>
                                    <p:set>
                                      <p:cBhvr>
                                        <p:cTn id="88" dur="250" autoRev="1" fill="hold"/>
                                        <p:tgtEl>
                                          <p:spTgt spid="131"/>
                                        </p:tgtEl>
                                        <p:attrNameLst>
                                          <p:attrName>fill.on</p:attrName>
                                        </p:attrNameLst>
                                      </p:cBhvr>
                                      <p:to>
                                        <p:strVal val="true"/>
                                      </p:to>
                                    </p:set>
                                  </p:childTnLst>
                                </p:cTn>
                              </p:par>
                              <p:par>
                                <p:cTn id="89" presetID="35" presetClass="emph" presetSubtype="0" fill="hold" grpId="2" nodeType="withEffect">
                                  <p:stCondLst>
                                    <p:cond delay="0"/>
                                  </p:stCondLst>
                                  <p:childTnLst>
                                    <p:anim calcmode="discrete" valueType="str">
                                      <p:cBhvr>
                                        <p:cTn id="90" dur="1000" fill="hold"/>
                                        <p:tgtEl>
                                          <p:spTgt spid="150"/>
                                        </p:tgtEl>
                                        <p:attrNameLst>
                                          <p:attrName>style.visibility</p:attrName>
                                        </p:attrNameLst>
                                      </p:cBhvr>
                                      <p:tavLst>
                                        <p:tav tm="0">
                                          <p:val>
                                            <p:strVal val="hidden"/>
                                          </p:val>
                                        </p:tav>
                                        <p:tav tm="50000">
                                          <p:val>
                                            <p:strVal val="visible"/>
                                          </p:val>
                                        </p:tav>
                                      </p:tavLst>
                                    </p:anim>
                                  </p:childTnLst>
                                </p:cTn>
                              </p:par>
                            </p:childTnLst>
                          </p:cTn>
                        </p:par>
                      </p:childTnLst>
                    </p:cTn>
                  </p:par>
                  <p:par>
                    <p:cTn id="91" fill="hold">
                      <p:stCondLst>
                        <p:cond delay="indefinite"/>
                      </p:stCondLst>
                      <p:childTnLst>
                        <p:par>
                          <p:cTn id="92" fill="hold">
                            <p:stCondLst>
                              <p:cond delay="0"/>
                            </p:stCondLst>
                            <p:childTnLst>
                              <p:par>
                                <p:cTn id="93" presetID="1" presetClass="emph" presetSubtype="2" fill="hold" nodeType="clickEffect">
                                  <p:stCondLst>
                                    <p:cond delay="250"/>
                                  </p:stCondLst>
                                  <p:childTnLst>
                                    <p:animClr clrSpc="rgb" dir="cw">
                                      <p:cBhvr>
                                        <p:cTn id="94" dur="300" fill="hold"/>
                                        <p:tgtEl>
                                          <p:spTgt spid="132"/>
                                        </p:tgtEl>
                                        <p:attrNameLst>
                                          <p:attrName>fillcolor</p:attrName>
                                        </p:attrNameLst>
                                      </p:cBhvr>
                                      <p:to>
                                        <a:srgbClr val="00CCFF"/>
                                      </p:to>
                                    </p:animClr>
                                    <p:set>
                                      <p:cBhvr>
                                        <p:cTn id="95" dur="300" fill="hold"/>
                                        <p:tgtEl>
                                          <p:spTgt spid="132"/>
                                        </p:tgtEl>
                                        <p:attrNameLst>
                                          <p:attrName>fill.type</p:attrName>
                                        </p:attrNameLst>
                                      </p:cBhvr>
                                      <p:to>
                                        <p:strVal val="solid"/>
                                      </p:to>
                                    </p:set>
                                    <p:set>
                                      <p:cBhvr>
                                        <p:cTn id="96" dur="300" fill="hold"/>
                                        <p:tgtEl>
                                          <p:spTgt spid="132"/>
                                        </p:tgtEl>
                                        <p:attrNameLst>
                                          <p:attrName>fill.on</p:attrName>
                                        </p:attrNameLst>
                                      </p:cBhvr>
                                      <p:to>
                                        <p:strVal val="true"/>
                                      </p:to>
                                    </p:set>
                                  </p:childTnLst>
                                </p:cTn>
                              </p:par>
                              <p:par>
                                <p:cTn id="97" presetID="3" presetClass="emph" presetSubtype="2" fill="hold" grpId="1" nodeType="withEffect">
                                  <p:stCondLst>
                                    <p:cond delay="0"/>
                                  </p:stCondLst>
                                  <p:childTnLst>
                                    <p:animClr clrSpc="rgb" dir="cw">
                                      <p:cBhvr override="childStyle">
                                        <p:cTn id="98" dur="500" fill="hold"/>
                                        <p:tgtEl>
                                          <p:spTgt spid="151"/>
                                        </p:tgtEl>
                                        <p:attrNameLst>
                                          <p:attrName>style.color</p:attrName>
                                        </p:attrNameLst>
                                      </p:cBhvr>
                                      <p:to>
                                        <a:srgbClr val="00CCFF"/>
                                      </p:to>
                                    </p:animClr>
                                  </p:childTnLst>
                                </p:cTn>
                              </p:par>
                            </p:childTnLst>
                          </p:cTn>
                        </p:par>
                        <p:par>
                          <p:cTn id="99" fill="hold">
                            <p:stCondLst>
                              <p:cond delay="550"/>
                            </p:stCondLst>
                            <p:childTnLst>
                              <p:par>
                                <p:cTn id="100" presetID="27" presetClass="emph" presetSubtype="0" fill="hold" grpId="1" nodeType="afterEffect">
                                  <p:stCondLst>
                                    <p:cond delay="0"/>
                                  </p:stCondLst>
                                  <p:childTnLst>
                                    <p:animClr clrSpc="rgb" dir="cw">
                                      <p:cBhvr override="childStyle">
                                        <p:cTn id="101" dur="250" autoRev="1" fill="hold"/>
                                        <p:tgtEl>
                                          <p:spTgt spid="132"/>
                                        </p:tgtEl>
                                        <p:attrNameLst>
                                          <p:attrName>style.color</p:attrName>
                                        </p:attrNameLst>
                                      </p:cBhvr>
                                      <p:to>
                                        <a:schemeClr val="bg1"/>
                                      </p:to>
                                    </p:animClr>
                                    <p:animClr clrSpc="rgb" dir="cw">
                                      <p:cBhvr>
                                        <p:cTn id="102" dur="250" autoRev="1" fill="hold"/>
                                        <p:tgtEl>
                                          <p:spTgt spid="132"/>
                                        </p:tgtEl>
                                        <p:attrNameLst>
                                          <p:attrName>fillcolor</p:attrName>
                                        </p:attrNameLst>
                                      </p:cBhvr>
                                      <p:to>
                                        <a:schemeClr val="bg1"/>
                                      </p:to>
                                    </p:animClr>
                                    <p:set>
                                      <p:cBhvr>
                                        <p:cTn id="103" dur="250" autoRev="1" fill="hold"/>
                                        <p:tgtEl>
                                          <p:spTgt spid="132"/>
                                        </p:tgtEl>
                                        <p:attrNameLst>
                                          <p:attrName>fill.type</p:attrName>
                                        </p:attrNameLst>
                                      </p:cBhvr>
                                      <p:to>
                                        <p:strVal val="solid"/>
                                      </p:to>
                                    </p:set>
                                    <p:set>
                                      <p:cBhvr>
                                        <p:cTn id="104" dur="250" autoRev="1" fill="hold"/>
                                        <p:tgtEl>
                                          <p:spTgt spid="132"/>
                                        </p:tgtEl>
                                        <p:attrNameLst>
                                          <p:attrName>fill.on</p:attrName>
                                        </p:attrNameLst>
                                      </p:cBhvr>
                                      <p:to>
                                        <p:strVal val="true"/>
                                      </p:to>
                                    </p:set>
                                  </p:childTnLst>
                                </p:cTn>
                              </p:par>
                              <p:par>
                                <p:cTn id="105" presetID="35" presetClass="emph" presetSubtype="0" fill="hold" grpId="2" nodeType="withEffect">
                                  <p:stCondLst>
                                    <p:cond delay="0"/>
                                  </p:stCondLst>
                                  <p:childTnLst>
                                    <p:anim calcmode="discrete" valueType="str">
                                      <p:cBhvr>
                                        <p:cTn id="106" dur="1000" fill="hold"/>
                                        <p:tgtEl>
                                          <p:spTgt spid="151"/>
                                        </p:tgtEl>
                                        <p:attrNameLst>
                                          <p:attrName>style.visibility</p:attrName>
                                        </p:attrNameLst>
                                      </p:cBhvr>
                                      <p:tavLst>
                                        <p:tav tm="0">
                                          <p:val>
                                            <p:strVal val="hidden"/>
                                          </p:val>
                                        </p:tav>
                                        <p:tav tm="50000">
                                          <p:val>
                                            <p:strVal val="visible"/>
                                          </p:val>
                                        </p:tav>
                                      </p:tavLst>
                                    </p:anim>
                                  </p:childTnLst>
                                </p:cTn>
                              </p:par>
                            </p:childTnLst>
                          </p:cTn>
                        </p:par>
                      </p:childTnLst>
                    </p:cTn>
                  </p:par>
                  <p:par>
                    <p:cTn id="107" fill="hold">
                      <p:stCondLst>
                        <p:cond delay="indefinite"/>
                      </p:stCondLst>
                      <p:childTnLst>
                        <p:par>
                          <p:cTn id="108" fill="hold">
                            <p:stCondLst>
                              <p:cond delay="0"/>
                            </p:stCondLst>
                            <p:childTnLst>
                              <p:par>
                                <p:cTn id="109" presetID="22" presetClass="entr" presetSubtype="8" fill="hold" nodeType="clickEffect">
                                  <p:stCondLst>
                                    <p:cond delay="0"/>
                                  </p:stCondLst>
                                  <p:childTnLst>
                                    <p:set>
                                      <p:cBhvr>
                                        <p:cTn id="110" dur="1" fill="hold">
                                          <p:stCondLst>
                                            <p:cond delay="0"/>
                                          </p:stCondLst>
                                        </p:cTn>
                                        <p:tgtEl>
                                          <p:spTgt spid="168"/>
                                        </p:tgtEl>
                                        <p:attrNameLst>
                                          <p:attrName>style.visibility</p:attrName>
                                        </p:attrNameLst>
                                      </p:cBhvr>
                                      <p:to>
                                        <p:strVal val="visible"/>
                                      </p:to>
                                    </p:set>
                                    <p:animEffect transition="in" filter="wipe(left)">
                                      <p:cBhvr>
                                        <p:cTn id="111" dur="500"/>
                                        <p:tgtEl>
                                          <p:spTgt spid="168"/>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182"/>
                                        </p:tgtEl>
                                        <p:attrNameLst>
                                          <p:attrName>style.visibility</p:attrName>
                                        </p:attrNameLst>
                                      </p:cBhvr>
                                      <p:to>
                                        <p:strVal val="visible"/>
                                      </p:to>
                                    </p:set>
                                    <p:animEffect transition="in" filter="wipe(left)">
                                      <p:cBhvr>
                                        <p:cTn id="114" dur="500"/>
                                        <p:tgtEl>
                                          <p:spTgt spid="182"/>
                                        </p:tgtEl>
                                      </p:cBhvr>
                                    </p:animEffect>
                                  </p:childTnLst>
                                </p:cTn>
                              </p:par>
                            </p:childTnLst>
                          </p:cTn>
                        </p:par>
                      </p:childTnLst>
                    </p:cTn>
                  </p:par>
                  <p:par>
                    <p:cTn id="115" fill="hold">
                      <p:stCondLst>
                        <p:cond delay="indefinite"/>
                      </p:stCondLst>
                      <p:childTnLst>
                        <p:par>
                          <p:cTn id="116" fill="hold">
                            <p:stCondLst>
                              <p:cond delay="0"/>
                            </p:stCondLst>
                            <p:childTnLst>
                              <p:par>
                                <p:cTn id="117" presetID="23" presetClass="entr" presetSubtype="16" fill="hold" nodeType="clickEffect">
                                  <p:stCondLst>
                                    <p:cond delay="0"/>
                                  </p:stCondLst>
                                  <p:childTnLst>
                                    <p:set>
                                      <p:cBhvr>
                                        <p:cTn id="118" dur="1" fill="hold">
                                          <p:stCondLst>
                                            <p:cond delay="0"/>
                                          </p:stCondLst>
                                        </p:cTn>
                                        <p:tgtEl>
                                          <p:spTgt spid="176"/>
                                        </p:tgtEl>
                                        <p:attrNameLst>
                                          <p:attrName>style.visibility</p:attrName>
                                        </p:attrNameLst>
                                      </p:cBhvr>
                                      <p:to>
                                        <p:strVal val="visible"/>
                                      </p:to>
                                    </p:set>
                                    <p:anim calcmode="lin" valueType="num">
                                      <p:cBhvr>
                                        <p:cTn id="119" dur="500" fill="hold"/>
                                        <p:tgtEl>
                                          <p:spTgt spid="176"/>
                                        </p:tgtEl>
                                        <p:attrNameLst>
                                          <p:attrName>ppt_w</p:attrName>
                                        </p:attrNameLst>
                                      </p:cBhvr>
                                      <p:tavLst>
                                        <p:tav tm="0">
                                          <p:val>
                                            <p:fltVal val="0"/>
                                          </p:val>
                                        </p:tav>
                                        <p:tav tm="100000">
                                          <p:val>
                                            <p:strVal val="#ppt_w"/>
                                          </p:val>
                                        </p:tav>
                                      </p:tavLst>
                                    </p:anim>
                                    <p:anim calcmode="lin" valueType="num">
                                      <p:cBhvr>
                                        <p:cTn id="120" dur="500" fill="hold"/>
                                        <p:tgtEl>
                                          <p:spTgt spid="176"/>
                                        </p:tgtEl>
                                        <p:attrNameLst>
                                          <p:attrName>ppt_h</p:attrName>
                                        </p:attrNameLst>
                                      </p:cBhvr>
                                      <p:tavLst>
                                        <p:tav tm="0">
                                          <p:val>
                                            <p:fltVal val="0"/>
                                          </p:val>
                                        </p:tav>
                                        <p:tav tm="100000">
                                          <p:val>
                                            <p:strVal val="#ppt_h"/>
                                          </p:val>
                                        </p:tav>
                                      </p:tavLst>
                                    </p:anim>
                                  </p:childTnLst>
                                </p:cTn>
                              </p:par>
                              <p:par>
                                <p:cTn id="121" presetID="9" presetClass="exit" presetSubtype="0" fill="hold" grpId="1" nodeType="withEffect">
                                  <p:stCondLst>
                                    <p:cond delay="0"/>
                                  </p:stCondLst>
                                  <p:childTnLst>
                                    <p:animEffect transition="out" filter="dissolve">
                                      <p:cBhvr>
                                        <p:cTn id="122" dur="500"/>
                                        <p:tgtEl>
                                          <p:spTgt spid="182"/>
                                        </p:tgtEl>
                                      </p:cBhvr>
                                    </p:animEffect>
                                    <p:set>
                                      <p:cBhvr>
                                        <p:cTn id="123" dur="1" fill="hold">
                                          <p:stCondLst>
                                            <p:cond delay="499"/>
                                          </p:stCondLst>
                                        </p:cTn>
                                        <p:tgtEl>
                                          <p:spTgt spid="182"/>
                                        </p:tgtEl>
                                        <p:attrNameLst>
                                          <p:attrName>style.visibility</p:attrName>
                                        </p:attrNameLst>
                                      </p:cBhvr>
                                      <p:to>
                                        <p:strVal val="hidden"/>
                                      </p:to>
                                    </p:set>
                                  </p:childTnLst>
                                </p:cTn>
                              </p:par>
                              <p:par>
                                <p:cTn id="124" presetID="9" presetClass="entr" presetSubtype="0" fill="hold" grpId="0" nodeType="withEffect">
                                  <p:stCondLst>
                                    <p:cond delay="0"/>
                                  </p:stCondLst>
                                  <p:childTnLst>
                                    <p:set>
                                      <p:cBhvr>
                                        <p:cTn id="125" dur="1" fill="hold">
                                          <p:stCondLst>
                                            <p:cond delay="0"/>
                                          </p:stCondLst>
                                        </p:cTn>
                                        <p:tgtEl>
                                          <p:spTgt spid="167"/>
                                        </p:tgtEl>
                                        <p:attrNameLst>
                                          <p:attrName>style.visibility</p:attrName>
                                        </p:attrNameLst>
                                      </p:cBhvr>
                                      <p:to>
                                        <p:strVal val="visible"/>
                                      </p:to>
                                    </p:set>
                                    <p:animEffect transition="in" filter="dissolve">
                                      <p:cBhvr>
                                        <p:cTn id="126" dur="500"/>
                                        <p:tgtEl>
                                          <p:spTgt spid="167"/>
                                        </p:tgtEl>
                                      </p:cBhvr>
                                    </p:animEffect>
                                  </p:childTnLst>
                                </p:cTn>
                              </p:par>
                            </p:childTnLst>
                          </p:cTn>
                        </p:par>
                      </p:childTnLst>
                    </p:cTn>
                  </p:par>
                  <p:par>
                    <p:cTn id="127" fill="hold">
                      <p:stCondLst>
                        <p:cond delay="indefinite"/>
                      </p:stCondLst>
                      <p:childTnLst>
                        <p:par>
                          <p:cTn id="128" fill="hold">
                            <p:stCondLst>
                              <p:cond delay="0"/>
                            </p:stCondLst>
                            <p:childTnLst>
                              <p:par>
                                <p:cTn id="129" presetID="22" presetClass="entr" presetSubtype="2" fill="hold" nodeType="clickEffect">
                                  <p:stCondLst>
                                    <p:cond delay="0"/>
                                  </p:stCondLst>
                                  <p:childTnLst>
                                    <p:set>
                                      <p:cBhvr>
                                        <p:cTn id="130" dur="1" fill="hold">
                                          <p:stCondLst>
                                            <p:cond delay="0"/>
                                          </p:stCondLst>
                                        </p:cTn>
                                        <p:tgtEl>
                                          <p:spTgt spid="179"/>
                                        </p:tgtEl>
                                        <p:attrNameLst>
                                          <p:attrName>style.visibility</p:attrName>
                                        </p:attrNameLst>
                                      </p:cBhvr>
                                      <p:to>
                                        <p:strVal val="visible"/>
                                      </p:to>
                                    </p:set>
                                    <p:animEffect transition="in" filter="wipe(right)">
                                      <p:cBhvr>
                                        <p:cTn id="131" dur="500"/>
                                        <p:tgtEl>
                                          <p:spTgt spid="179"/>
                                        </p:tgtEl>
                                      </p:cBhvr>
                                    </p:animEffect>
                                  </p:childTnLst>
                                </p:cTn>
                              </p:par>
                            </p:childTnLst>
                          </p:cTn>
                        </p:par>
                      </p:childTnLst>
                    </p:cTn>
                  </p:par>
                  <p:par>
                    <p:cTn id="132" fill="hold">
                      <p:stCondLst>
                        <p:cond delay="indefinite"/>
                      </p:stCondLst>
                      <p:childTnLst>
                        <p:par>
                          <p:cTn id="133" fill="hold">
                            <p:stCondLst>
                              <p:cond delay="0"/>
                            </p:stCondLst>
                            <p:childTnLst>
                              <p:par>
                                <p:cTn id="134" presetID="9" presetClass="exit" presetSubtype="0" fill="hold" nodeType="clickEffect">
                                  <p:stCondLst>
                                    <p:cond delay="0"/>
                                  </p:stCondLst>
                                  <p:childTnLst>
                                    <p:animEffect transition="out" filter="dissolve">
                                      <p:cBhvr>
                                        <p:cTn id="135" dur="500"/>
                                        <p:tgtEl>
                                          <p:spTgt spid="176"/>
                                        </p:tgtEl>
                                      </p:cBhvr>
                                    </p:animEffect>
                                    <p:set>
                                      <p:cBhvr>
                                        <p:cTn id="136" dur="1" fill="hold">
                                          <p:stCondLst>
                                            <p:cond delay="499"/>
                                          </p:stCondLst>
                                        </p:cTn>
                                        <p:tgtEl>
                                          <p:spTgt spid="176"/>
                                        </p:tgtEl>
                                        <p:attrNameLst>
                                          <p:attrName>style.visibility</p:attrName>
                                        </p:attrNameLst>
                                      </p:cBhvr>
                                      <p:to>
                                        <p:strVal val="hidden"/>
                                      </p:to>
                                    </p:set>
                                  </p:childTnLst>
                                </p:cTn>
                              </p:par>
                              <p:par>
                                <p:cTn id="137" presetID="10" presetClass="entr" presetSubtype="0" fill="hold" grpId="0" nodeType="withEffect">
                                  <p:stCondLst>
                                    <p:cond delay="0"/>
                                  </p:stCondLst>
                                  <p:childTnLst>
                                    <p:set>
                                      <p:cBhvr>
                                        <p:cTn id="138" dur="1" fill="hold">
                                          <p:stCondLst>
                                            <p:cond delay="0"/>
                                          </p:stCondLst>
                                        </p:cTn>
                                        <p:tgtEl>
                                          <p:spTgt spid="183"/>
                                        </p:tgtEl>
                                        <p:attrNameLst>
                                          <p:attrName>style.visibility</p:attrName>
                                        </p:attrNameLst>
                                      </p:cBhvr>
                                      <p:to>
                                        <p:strVal val="visible"/>
                                      </p:to>
                                    </p:set>
                                    <p:animEffect transition="in" filter="fade">
                                      <p:cBhvr>
                                        <p:cTn id="139" dur="1500"/>
                                        <p:tgtEl>
                                          <p:spTgt spid="183"/>
                                        </p:tgtEl>
                                      </p:cBhvr>
                                    </p:animEffect>
                                  </p:childTnLst>
                                </p:cTn>
                              </p:par>
                            </p:childTnLst>
                          </p:cTn>
                        </p:par>
                      </p:childTnLst>
                    </p:cTn>
                  </p:par>
                  <p:par>
                    <p:cTn id="140" fill="hold">
                      <p:stCondLst>
                        <p:cond delay="indefinite"/>
                      </p:stCondLst>
                      <p:childTnLst>
                        <p:par>
                          <p:cTn id="141" fill="hold">
                            <p:stCondLst>
                              <p:cond delay="0"/>
                            </p:stCondLst>
                            <p:childTnLst>
                              <p:par>
                                <p:cTn id="142" presetID="22" presetClass="entr" presetSubtype="1" fill="hold" nodeType="clickEffect">
                                  <p:stCondLst>
                                    <p:cond delay="0"/>
                                  </p:stCondLst>
                                  <p:childTnLst>
                                    <p:set>
                                      <p:cBhvr>
                                        <p:cTn id="143" dur="1" fill="hold">
                                          <p:stCondLst>
                                            <p:cond delay="0"/>
                                          </p:stCondLst>
                                        </p:cTn>
                                        <p:tgtEl>
                                          <p:spTgt spid="82"/>
                                        </p:tgtEl>
                                        <p:attrNameLst>
                                          <p:attrName>style.visibility</p:attrName>
                                        </p:attrNameLst>
                                      </p:cBhvr>
                                      <p:to>
                                        <p:strVal val="visible"/>
                                      </p:to>
                                    </p:set>
                                    <p:animEffect transition="in" filter="wipe(up)">
                                      <p:cBhvr>
                                        <p:cTn id="144"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109" grpId="0"/>
      <p:bldP spid="109" grpId="1"/>
      <p:bldP spid="110" grpId="0"/>
      <p:bldP spid="110" grpId="1"/>
      <p:bldP spid="110" grpId="2"/>
      <p:bldP spid="111" grpId="0"/>
      <p:bldP spid="111" grpId="1"/>
      <p:bldP spid="111" grpId="2"/>
      <p:bldP spid="131" grpId="0" animBg="1"/>
      <p:bldP spid="131" grpId="1" animBg="1"/>
      <p:bldP spid="132" grpId="0" animBg="1"/>
      <p:bldP spid="132" grpId="1" animBg="1"/>
      <p:bldP spid="133" grpId="0"/>
      <p:bldP spid="134" grpId="0"/>
      <p:bldP spid="150" grpId="0"/>
      <p:bldP spid="150" grpId="1"/>
      <p:bldP spid="150" grpId="2"/>
      <p:bldP spid="151" grpId="0"/>
      <p:bldP spid="151" grpId="1"/>
      <p:bldP spid="151" grpId="2"/>
      <p:bldP spid="167" grpId="0"/>
      <p:bldP spid="182" grpId="0"/>
      <p:bldP spid="182" grpId="1"/>
      <p:bldP spid="18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339502"/>
            <a:ext cx="7080785" cy="584775"/>
          </a:xfrm>
          <a:prstGeom prst="rect">
            <a:avLst/>
          </a:prstGeom>
        </p:spPr>
        <p:txBody>
          <a:bodyPr wrap="none">
            <a:spAutoFit/>
          </a:bodyPr>
          <a:lstStyle/>
          <a:p>
            <a:r>
              <a:rPr lang="zh-CN" altLang="en-US" sz="3200" b="1" dirty="0">
                <a:solidFill>
                  <a:schemeClr val="accent6"/>
                </a:solidFill>
                <a:effectLst>
                  <a:outerShdw blurRad="38100" dist="38100" dir="2700000" algn="tl">
                    <a:srgbClr val="000000">
                      <a:alpha val="43137"/>
                    </a:srgbClr>
                  </a:outerShdw>
                </a:effectLst>
                <a:latin typeface="+mj-ea"/>
                <a:ea typeface="+mj-ea"/>
              </a:rPr>
              <a:t>二、诺顿定理（</a:t>
            </a:r>
            <a:r>
              <a:rPr lang="en-US" altLang="zh-CN" sz="3200" b="1" dirty="0">
                <a:effectLst>
                  <a:outerShdw blurRad="38100" dist="38100" dir="2700000" algn="tl">
                    <a:srgbClr val="000000">
                      <a:alpha val="43137"/>
                    </a:srgbClr>
                  </a:outerShdw>
                </a:effectLst>
                <a:latin typeface="+mj-ea"/>
                <a:ea typeface="+mj-ea"/>
              </a:rPr>
              <a:t> </a:t>
            </a:r>
            <a:r>
              <a:rPr lang="en-US" altLang="zh-CN" sz="3200" b="1" dirty="0">
                <a:solidFill>
                  <a:schemeClr val="accent6"/>
                </a:solidFill>
                <a:effectLst>
                  <a:outerShdw blurRad="38100" dist="38100" dir="2700000" algn="tl">
                    <a:srgbClr val="000000">
                      <a:alpha val="43137"/>
                    </a:srgbClr>
                  </a:outerShdw>
                </a:effectLst>
                <a:latin typeface="+mj-ea"/>
                <a:ea typeface="+mj-ea"/>
              </a:rPr>
              <a:t>Norton</a:t>
            </a:r>
            <a:r>
              <a:rPr lang="en-US" altLang="zh-CN" sz="3200" b="1" dirty="0">
                <a:solidFill>
                  <a:schemeClr val="accent2">
                    <a:lumMod val="75000"/>
                  </a:schemeClr>
                </a:solidFill>
                <a:effectLst>
                  <a:outerShdw blurRad="38100" dist="38100" dir="2700000" algn="tl">
                    <a:srgbClr val="000000">
                      <a:alpha val="43137"/>
                    </a:srgbClr>
                  </a:outerShdw>
                </a:effectLst>
              </a:rPr>
              <a:t>'</a:t>
            </a:r>
            <a:r>
              <a:rPr lang="en-US" altLang="zh-CN" sz="3200" b="1" dirty="0">
                <a:solidFill>
                  <a:schemeClr val="accent6"/>
                </a:solidFill>
                <a:effectLst>
                  <a:outerShdw blurRad="38100" dist="38100" dir="2700000" algn="tl">
                    <a:srgbClr val="000000">
                      <a:alpha val="43137"/>
                    </a:srgbClr>
                  </a:outerShdw>
                </a:effectLst>
                <a:latin typeface="+mj-ea"/>
                <a:ea typeface="+mj-ea"/>
              </a:rPr>
              <a:t>s theorem </a:t>
            </a:r>
            <a:r>
              <a:rPr lang="zh-CN" altLang="en-US" sz="3200" b="1" dirty="0">
                <a:solidFill>
                  <a:schemeClr val="accent6"/>
                </a:solidFill>
                <a:effectLst>
                  <a:outerShdw blurRad="38100" dist="38100" dir="2700000" algn="tl">
                    <a:srgbClr val="000000">
                      <a:alpha val="43137"/>
                    </a:srgbClr>
                  </a:outerShdw>
                </a:effectLst>
                <a:latin typeface="+mj-ea"/>
                <a:ea typeface="+mj-ea"/>
              </a:rPr>
              <a:t>）</a:t>
            </a: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592" y="1347614"/>
            <a:ext cx="1368152" cy="1893667"/>
          </a:xfrm>
          <a:prstGeom prst="rect">
            <a:avLst/>
          </a:prstGeom>
        </p:spPr>
      </p:pic>
      <p:sp>
        <p:nvSpPr>
          <p:cNvPr id="4" name="矩形 3"/>
          <p:cNvSpPr/>
          <p:nvPr/>
        </p:nvSpPr>
        <p:spPr>
          <a:xfrm>
            <a:off x="2915816" y="1347614"/>
            <a:ext cx="5400600" cy="1815882"/>
          </a:xfrm>
          <a:prstGeom prst="rect">
            <a:avLst/>
          </a:prstGeom>
        </p:spPr>
        <p:txBody>
          <a:bodyPr wrap="square">
            <a:spAutoFit/>
          </a:bodyPr>
          <a:lstStyle/>
          <a:p>
            <a:r>
              <a:rPr lang="zh-CN" altLang="en-US" sz="2800" b="1" dirty="0">
                <a:effectLst>
                  <a:outerShdw blurRad="38100" dist="38100" dir="2700000" algn="tl">
                    <a:srgbClr val="000000">
                      <a:alpha val="43137"/>
                    </a:srgbClr>
                  </a:outerShdw>
                </a:effectLst>
                <a:latin typeface="+mj-ea"/>
              </a:rPr>
              <a:t>诺顿</a:t>
            </a:r>
            <a:r>
              <a:rPr lang="en-US" altLang="zh-CN" sz="2800" b="1" dirty="0"/>
              <a:t>(</a:t>
            </a:r>
            <a:r>
              <a:rPr lang="en-US" altLang="zh-CN" sz="2800" b="1" dirty="0">
                <a:effectLst>
                  <a:outerShdw blurRad="38100" dist="38100" dir="2700000" algn="tl">
                    <a:srgbClr val="000000">
                      <a:alpha val="43137"/>
                    </a:srgbClr>
                  </a:outerShdw>
                </a:effectLst>
                <a:latin typeface="+mj-ea"/>
              </a:rPr>
              <a:t>Norton</a:t>
            </a:r>
            <a:r>
              <a:rPr lang="en-US" altLang="zh-CN" sz="2800" b="1" dirty="0"/>
              <a:t>)</a:t>
            </a:r>
            <a:r>
              <a:rPr lang="zh-CN" altLang="en-US" sz="2800" b="1" dirty="0"/>
              <a:t>：美国贝尔电话实验室工程师</a:t>
            </a:r>
            <a:r>
              <a:rPr lang="en-US" altLang="zh-CN" sz="2800" b="1" dirty="0"/>
              <a:t>,</a:t>
            </a:r>
            <a:r>
              <a:rPr lang="zh-CN" altLang="en-US" sz="2800" b="1" dirty="0">
                <a:latin typeface="+mn-ea"/>
                <a:ea typeface="+mn-ea"/>
              </a:rPr>
              <a:t>于</a:t>
            </a:r>
            <a:r>
              <a:rPr lang="en-US" altLang="zh-CN" sz="2800" b="1" dirty="0"/>
              <a:t>1926</a:t>
            </a:r>
            <a:r>
              <a:rPr lang="zh-CN" altLang="en-US" sz="2800" b="1" dirty="0"/>
              <a:t>年提出了</a:t>
            </a:r>
            <a:r>
              <a:rPr lang="zh-CN" altLang="en-US" sz="2800" b="1" dirty="0">
                <a:latin typeface="+mn-ea"/>
                <a:ea typeface="+mn-ea"/>
              </a:rPr>
              <a:t>著名的诺顿定理，用于计算更为复杂电路上的电压、电流。</a:t>
            </a:r>
            <a:endParaRPr lang="zh-CN" altLang="en-US" sz="2800" b="1" i="0" dirty="0">
              <a:effectLst/>
              <a:latin typeface="+mn-ea"/>
              <a:ea typeface="+mn-ea"/>
            </a:endParaRPr>
          </a:p>
        </p:txBody>
      </p:sp>
    </p:spTree>
    <p:extLst>
      <p:ext uri="{BB962C8B-B14F-4D97-AF65-F5344CB8AC3E}">
        <p14:creationId xmlns:p14="http://schemas.microsoft.com/office/powerpoint/2010/main" val="402365247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9838" y="265605"/>
            <a:ext cx="2890535" cy="523220"/>
          </a:xfrm>
          <a:prstGeom prst="rect">
            <a:avLst/>
          </a:prstGeom>
        </p:spPr>
        <p:txBody>
          <a:bodyPr wrap="none">
            <a:spAutoFit/>
          </a:bodyPr>
          <a:lstStyle/>
          <a:p>
            <a:r>
              <a:rPr lang="en-US" altLang="zh-CN" sz="2800" b="1" dirty="0">
                <a:solidFill>
                  <a:schemeClr val="accent6"/>
                </a:solidFill>
                <a:effectLst>
                  <a:outerShdw blurRad="38100" dist="38100" dir="2700000" algn="tl">
                    <a:srgbClr val="000000">
                      <a:alpha val="43137"/>
                    </a:srgbClr>
                  </a:outerShdw>
                </a:effectLst>
                <a:latin typeface="楷体_GB2312" pitchFamily="49" charset="-122"/>
                <a:ea typeface="楷体_GB2312" pitchFamily="49" charset="-122"/>
              </a:rPr>
              <a:t>1</a:t>
            </a:r>
            <a:r>
              <a:rPr lang="zh-CN" altLang="en-US" sz="2800" b="1" dirty="0">
                <a:solidFill>
                  <a:schemeClr val="accent6"/>
                </a:solidFill>
                <a:effectLst>
                  <a:outerShdw blurRad="38100" dist="38100" dir="2700000" algn="tl">
                    <a:srgbClr val="000000">
                      <a:alpha val="43137"/>
                    </a:srgbClr>
                  </a:outerShdw>
                </a:effectLst>
                <a:latin typeface="楷体_GB2312" pitchFamily="49" charset="-122"/>
                <a:ea typeface="楷体_GB2312" pitchFamily="49" charset="-122"/>
              </a:rPr>
              <a:t>、诺顿定理内容</a:t>
            </a:r>
            <a:endParaRPr lang="zh-CN" altLang="en-US" sz="2800" b="1" dirty="0">
              <a:solidFill>
                <a:schemeClr val="accent6"/>
              </a:solidFill>
              <a:effectLst>
                <a:outerShdw blurRad="38100" dist="38100" dir="2700000" algn="tl">
                  <a:srgbClr val="000000">
                    <a:alpha val="43137"/>
                  </a:srgbClr>
                </a:outerShdw>
              </a:effectLst>
            </a:endParaRPr>
          </a:p>
        </p:txBody>
      </p:sp>
      <p:grpSp>
        <p:nvGrpSpPr>
          <p:cNvPr id="3" name="组合 2"/>
          <p:cNvGrpSpPr/>
          <p:nvPr/>
        </p:nvGrpSpPr>
        <p:grpSpPr>
          <a:xfrm>
            <a:off x="2415753" y="1368194"/>
            <a:ext cx="1117240" cy="801735"/>
            <a:chOff x="4053950" y="954108"/>
            <a:chExt cx="1117240" cy="801735"/>
          </a:xfrm>
        </p:grpSpPr>
        <p:sp>
          <p:nvSpPr>
            <p:cNvPr id="4" name="右箭头 3"/>
            <p:cNvSpPr/>
            <p:nvPr/>
          </p:nvSpPr>
          <p:spPr bwMode="auto">
            <a:xfrm>
              <a:off x="4053950" y="1455836"/>
              <a:ext cx="1117240" cy="300007"/>
            </a:xfrm>
            <a:prstGeom prst="rightArrow">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5" name="文本框 13"/>
            <p:cNvSpPr txBox="1"/>
            <p:nvPr/>
          </p:nvSpPr>
          <p:spPr>
            <a:xfrm>
              <a:off x="4170854" y="954108"/>
              <a:ext cx="803425" cy="461665"/>
            </a:xfrm>
            <a:prstGeom prst="rect">
              <a:avLst/>
            </a:prstGeom>
            <a:ln w="38100"/>
          </p:spPr>
          <p:style>
            <a:lnRef idx="2">
              <a:schemeClr val="accent6"/>
            </a:lnRef>
            <a:fillRef idx="1">
              <a:schemeClr val="lt1"/>
            </a:fillRef>
            <a:effectRef idx="0">
              <a:schemeClr val="accent6"/>
            </a:effectRef>
            <a:fontRef idx="minor">
              <a:schemeClr val="dk1"/>
            </a:fontRef>
          </p:style>
          <p:txBody>
            <a:bodyPr wrap="none" rtlCol="0">
              <a:spAutoFit/>
            </a:bodyPr>
            <a:lstStyle/>
            <a:p>
              <a:r>
                <a:rPr lang="zh-CN" altLang="en-US" b="1" dirty="0">
                  <a:solidFill>
                    <a:schemeClr val="tx1"/>
                  </a:solidFill>
                  <a:effectLst>
                    <a:outerShdw blurRad="38100" dist="38100" dir="2700000" algn="tl">
                      <a:srgbClr val="000000">
                        <a:alpha val="43137"/>
                      </a:srgbClr>
                    </a:outerShdw>
                  </a:effectLst>
                </a:rPr>
                <a:t>等效</a:t>
              </a:r>
            </a:p>
          </p:txBody>
        </p:sp>
      </p:grpSp>
      <p:grpSp>
        <p:nvGrpSpPr>
          <p:cNvPr id="6" name="组合 5"/>
          <p:cNvGrpSpPr/>
          <p:nvPr/>
        </p:nvGrpSpPr>
        <p:grpSpPr>
          <a:xfrm>
            <a:off x="1865880" y="764839"/>
            <a:ext cx="442747" cy="1781240"/>
            <a:chOff x="2927440" y="1449765"/>
            <a:chExt cx="442747" cy="1781240"/>
          </a:xfrm>
        </p:grpSpPr>
        <p:sp>
          <p:nvSpPr>
            <p:cNvPr id="7" name="Text Box 13"/>
            <p:cNvSpPr txBox="1">
              <a:spLocks noChangeArrowheads="1"/>
            </p:cNvSpPr>
            <p:nvPr/>
          </p:nvSpPr>
          <p:spPr bwMode="auto">
            <a:xfrm>
              <a:off x="2927440" y="1449765"/>
              <a:ext cx="260928" cy="283328"/>
            </a:xfrm>
            <a:prstGeom prst="rect">
              <a:avLst/>
            </a:prstGeom>
            <a:noFill/>
            <a:ln w="38100">
              <a:noFill/>
              <a:miter lim="800000"/>
              <a:headEnd/>
              <a:tailEnd/>
            </a:ln>
          </p:spPr>
          <p:txBody>
            <a:bodyPr>
              <a:spAutoFit/>
            </a:bodyPr>
            <a:lstStyle/>
            <a:p>
              <a:pPr>
                <a:spcBef>
                  <a:spcPct val="50000"/>
                </a:spcBef>
                <a:defRPr/>
              </a:pPr>
              <a:r>
                <a:rPr lang="en-US" altLang="zh-CN" b="1" i="1" dirty="0"/>
                <a:t>a</a:t>
              </a:r>
            </a:p>
          </p:txBody>
        </p:sp>
        <p:sp>
          <p:nvSpPr>
            <p:cNvPr id="8" name="Text Box 14"/>
            <p:cNvSpPr txBox="1">
              <a:spLocks noChangeArrowheads="1"/>
            </p:cNvSpPr>
            <p:nvPr/>
          </p:nvSpPr>
          <p:spPr bwMode="auto">
            <a:xfrm>
              <a:off x="2952701" y="2947677"/>
              <a:ext cx="417486" cy="283328"/>
            </a:xfrm>
            <a:prstGeom prst="rect">
              <a:avLst/>
            </a:prstGeom>
            <a:noFill/>
            <a:ln w="38100">
              <a:noFill/>
              <a:miter lim="800000"/>
              <a:headEnd/>
              <a:tailEnd/>
            </a:ln>
          </p:spPr>
          <p:txBody>
            <a:bodyPr>
              <a:spAutoFit/>
            </a:bodyPr>
            <a:lstStyle/>
            <a:p>
              <a:pPr>
                <a:spcBef>
                  <a:spcPct val="50000"/>
                </a:spcBef>
                <a:defRPr/>
              </a:pPr>
              <a:r>
                <a:rPr lang="en-US" altLang="zh-CN" b="1" i="1" dirty="0"/>
                <a:t>b</a:t>
              </a:r>
            </a:p>
          </p:txBody>
        </p:sp>
        <p:sp>
          <p:nvSpPr>
            <p:cNvPr id="9" name="Oval 55"/>
            <p:cNvSpPr>
              <a:spLocks noChangeArrowheads="1"/>
            </p:cNvSpPr>
            <p:nvPr/>
          </p:nvSpPr>
          <p:spPr bwMode="auto">
            <a:xfrm>
              <a:off x="2979434" y="1828024"/>
              <a:ext cx="89257" cy="80690"/>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10" name="Oval 55"/>
            <p:cNvSpPr>
              <a:spLocks noChangeArrowheads="1"/>
            </p:cNvSpPr>
            <p:nvPr/>
          </p:nvSpPr>
          <p:spPr bwMode="auto">
            <a:xfrm>
              <a:off x="2982977" y="2952079"/>
              <a:ext cx="89257" cy="80690"/>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grpSp>
      <p:grpSp>
        <p:nvGrpSpPr>
          <p:cNvPr id="11" name="组合 10"/>
          <p:cNvGrpSpPr/>
          <p:nvPr/>
        </p:nvGrpSpPr>
        <p:grpSpPr>
          <a:xfrm>
            <a:off x="611560" y="798235"/>
            <a:ext cx="1593854" cy="1650434"/>
            <a:chOff x="2453882" y="883488"/>
            <a:chExt cx="1593854" cy="1650434"/>
          </a:xfrm>
        </p:grpSpPr>
        <p:sp>
          <p:nvSpPr>
            <p:cNvPr id="12" name="Line 6"/>
            <p:cNvSpPr>
              <a:spLocks noChangeShapeType="1"/>
            </p:cNvSpPr>
            <p:nvPr/>
          </p:nvSpPr>
          <p:spPr bwMode="auto">
            <a:xfrm>
              <a:off x="3251256" y="2399198"/>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3" name="Line 7"/>
            <p:cNvSpPr>
              <a:spLocks noChangeShapeType="1"/>
            </p:cNvSpPr>
            <p:nvPr/>
          </p:nvSpPr>
          <p:spPr bwMode="auto">
            <a:xfrm>
              <a:off x="3249273" y="1271634"/>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4" name="Line 10"/>
            <p:cNvSpPr>
              <a:spLocks noChangeShapeType="1"/>
            </p:cNvSpPr>
            <p:nvPr/>
          </p:nvSpPr>
          <p:spPr bwMode="auto">
            <a:xfrm>
              <a:off x="3521606" y="1271634"/>
              <a:ext cx="156557" cy="0"/>
            </a:xfrm>
            <a:prstGeom prst="line">
              <a:avLst/>
            </a:prstGeom>
            <a:noFill/>
            <a:ln w="38100">
              <a:solidFill>
                <a:schemeClr val="tx1"/>
              </a:solidFill>
              <a:round/>
              <a:headEnd/>
              <a:tailEnd type="triangle" w="med" len="me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15" name="Text Box 11"/>
            <p:cNvSpPr txBox="1">
              <a:spLocks noChangeArrowheads="1"/>
            </p:cNvSpPr>
            <p:nvPr/>
          </p:nvSpPr>
          <p:spPr bwMode="auto">
            <a:xfrm>
              <a:off x="3355259" y="883488"/>
              <a:ext cx="334383" cy="283327"/>
            </a:xfrm>
            <a:prstGeom prst="rect">
              <a:avLst/>
            </a:prstGeom>
            <a:noFill/>
            <a:ln w="38100">
              <a:noFill/>
              <a:miter lim="800000"/>
              <a:headEnd/>
              <a:tailEnd/>
            </a:ln>
          </p:spPr>
          <p:txBody>
            <a:bodyPr wrap="square">
              <a:spAutoFit/>
            </a:bodyPr>
            <a:lstStyle/>
            <a:p>
              <a:pPr>
                <a:spcBef>
                  <a:spcPct val="50000"/>
                </a:spcBef>
                <a:defRPr/>
              </a:pPr>
              <a:r>
                <a:rPr lang="en-US" altLang="zh-CN" b="1" i="1" dirty="0" err="1"/>
                <a:t>i</a:t>
              </a:r>
              <a:endParaRPr lang="en-US" altLang="zh-CN" b="1" dirty="0">
                <a:effectLst>
                  <a:outerShdw blurRad="38100" dist="38100" dir="2700000" algn="tl">
                    <a:srgbClr val="000000">
                      <a:alpha val="43137"/>
                    </a:srgbClr>
                  </a:outerShdw>
                </a:effectLst>
              </a:endParaRPr>
            </a:p>
          </p:txBody>
        </p:sp>
        <p:sp>
          <p:nvSpPr>
            <p:cNvPr id="16" name="Text Box 12"/>
            <p:cNvSpPr txBox="1">
              <a:spLocks noChangeArrowheads="1"/>
            </p:cNvSpPr>
            <p:nvPr/>
          </p:nvSpPr>
          <p:spPr bwMode="auto">
            <a:xfrm>
              <a:off x="3524792" y="1619450"/>
              <a:ext cx="522944" cy="283328"/>
            </a:xfrm>
            <a:prstGeom prst="rect">
              <a:avLst/>
            </a:prstGeom>
            <a:noFill/>
            <a:ln w="38100">
              <a:noFill/>
              <a:miter lim="800000"/>
              <a:headEnd/>
              <a:tailEnd/>
            </a:ln>
          </p:spPr>
          <p:txBody>
            <a:bodyPr>
              <a:spAutoFit/>
            </a:bodyPr>
            <a:lstStyle/>
            <a:p>
              <a:pPr>
                <a:spcBef>
                  <a:spcPct val="50000"/>
                </a:spcBef>
                <a:defRPr/>
              </a:pPr>
              <a:r>
                <a:rPr lang="en-US" altLang="zh-CN" b="1" i="1" dirty="0">
                  <a:effectLst>
                    <a:outerShdw blurRad="38100" dist="38100" dir="2700000" algn="tl">
                      <a:srgbClr val="000000">
                        <a:alpha val="43137"/>
                      </a:srgbClr>
                    </a:outerShdw>
                  </a:effectLst>
                </a:rPr>
                <a:t> </a:t>
              </a:r>
              <a:r>
                <a:rPr lang="en-US" altLang="zh-CN" b="1" i="1" dirty="0"/>
                <a:t>u</a:t>
              </a:r>
              <a:endParaRPr lang="en-US" altLang="zh-CN" b="1" dirty="0"/>
            </a:p>
          </p:txBody>
        </p:sp>
        <p:sp>
          <p:nvSpPr>
            <p:cNvPr id="17" name="Text Box 35"/>
            <p:cNvSpPr txBox="1">
              <a:spLocks noChangeArrowheads="1"/>
            </p:cNvSpPr>
            <p:nvPr/>
          </p:nvSpPr>
          <p:spPr bwMode="auto">
            <a:xfrm>
              <a:off x="3675943" y="1340373"/>
              <a:ext cx="253633" cy="234847"/>
            </a:xfrm>
            <a:prstGeom prst="rect">
              <a:avLst/>
            </a:prstGeom>
            <a:noFill/>
            <a:ln w="19050">
              <a:noFill/>
              <a:miter lim="800000"/>
              <a:headEnd/>
              <a:tailEnd/>
            </a:ln>
            <a:effectLst/>
          </p:spPr>
          <p:txBody>
            <a:bodyPr wrap="none"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a:t>
              </a:r>
            </a:p>
          </p:txBody>
        </p:sp>
        <p:sp>
          <p:nvSpPr>
            <p:cNvPr id="18" name="Text Box 36"/>
            <p:cNvSpPr txBox="1">
              <a:spLocks noChangeArrowheads="1"/>
            </p:cNvSpPr>
            <p:nvPr/>
          </p:nvSpPr>
          <p:spPr bwMode="auto">
            <a:xfrm>
              <a:off x="3666774" y="1963067"/>
              <a:ext cx="238979" cy="234846"/>
            </a:xfrm>
            <a:prstGeom prst="rect">
              <a:avLst/>
            </a:prstGeom>
            <a:noFill/>
            <a:ln w="19050">
              <a:noFill/>
              <a:miter lim="800000"/>
              <a:headEnd/>
              <a:tailEnd/>
            </a:ln>
            <a:effectLst/>
          </p:spPr>
          <p:txBody>
            <a:bodyPr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_</a:t>
              </a:r>
            </a:p>
          </p:txBody>
        </p:sp>
        <p:sp>
          <p:nvSpPr>
            <p:cNvPr id="19" name="Rectangle 18"/>
            <p:cNvSpPr>
              <a:spLocks noChangeArrowheads="1"/>
            </p:cNvSpPr>
            <p:nvPr/>
          </p:nvSpPr>
          <p:spPr bwMode="auto">
            <a:xfrm>
              <a:off x="2453882" y="1158789"/>
              <a:ext cx="782786" cy="1375133"/>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grpSp>
      <p:sp>
        <p:nvSpPr>
          <p:cNvPr id="20" name="Text Box 19"/>
          <p:cNvSpPr txBox="1">
            <a:spLocks noChangeArrowheads="1"/>
          </p:cNvSpPr>
          <p:nvPr/>
        </p:nvSpPr>
        <p:spPr bwMode="auto">
          <a:xfrm>
            <a:off x="823366" y="1526143"/>
            <a:ext cx="417486" cy="469094"/>
          </a:xfrm>
          <a:prstGeom prst="rect">
            <a:avLst/>
          </a:prstGeom>
          <a:noFill/>
          <a:ln w="38100">
            <a:noFill/>
            <a:miter lim="800000"/>
            <a:headEnd/>
            <a:tailEnd/>
          </a:ln>
        </p:spPr>
        <p:txBody>
          <a:bodyPr>
            <a:spAutoFit/>
          </a:bodyPr>
          <a:lstStyle/>
          <a:p>
            <a:pPr>
              <a:spcBef>
                <a:spcPct val="50000"/>
              </a:spcBef>
              <a:defRPr/>
            </a:pPr>
            <a:r>
              <a:rPr lang="en-US" altLang="zh-CN" sz="2800" b="1" dirty="0">
                <a:effectLst>
                  <a:outerShdw blurRad="38100" dist="38100" dir="2700000" algn="tl">
                    <a:srgbClr val="000000">
                      <a:alpha val="43137"/>
                    </a:srgbClr>
                  </a:outerShdw>
                </a:effectLst>
              </a:rPr>
              <a:t>N</a:t>
            </a:r>
            <a:endParaRPr lang="zh-CN" altLang="en-US" sz="2800" b="1" dirty="0">
              <a:effectLst>
                <a:outerShdw blurRad="38100" dist="38100" dir="2700000" algn="tl">
                  <a:srgbClr val="000000">
                    <a:alpha val="43137"/>
                  </a:srgbClr>
                </a:outerShdw>
              </a:effectLst>
            </a:endParaRPr>
          </a:p>
        </p:txBody>
      </p:sp>
      <p:sp>
        <p:nvSpPr>
          <p:cNvPr id="21" name="文本框 20"/>
          <p:cNvSpPr txBox="1"/>
          <p:nvPr/>
        </p:nvSpPr>
        <p:spPr>
          <a:xfrm>
            <a:off x="791406" y="1372543"/>
            <a:ext cx="492443" cy="830997"/>
          </a:xfrm>
          <a:prstGeom prst="rect">
            <a:avLst/>
          </a:prstGeom>
          <a:noFill/>
        </p:spPr>
        <p:txBody>
          <a:bodyPr wrap="none" rtlCol="0">
            <a:spAutoFit/>
          </a:bodyPr>
          <a:lstStyle/>
          <a:p>
            <a:r>
              <a:rPr lang="zh-CN" altLang="en-US" b="1" dirty="0">
                <a:effectLst>
                  <a:outerShdw blurRad="38100" dist="38100" dir="2700000" algn="tl">
                    <a:srgbClr val="000000">
                      <a:alpha val="43137"/>
                    </a:srgbClr>
                  </a:outerShdw>
                </a:effectLst>
              </a:rPr>
              <a:t>线</a:t>
            </a:r>
            <a:endParaRPr lang="en-US" altLang="zh-CN" b="1" dirty="0">
              <a:effectLst>
                <a:outerShdw blurRad="38100" dist="38100" dir="2700000" algn="tl">
                  <a:srgbClr val="000000">
                    <a:alpha val="43137"/>
                  </a:srgbClr>
                </a:outerShdw>
              </a:effectLst>
            </a:endParaRPr>
          </a:p>
          <a:p>
            <a:r>
              <a:rPr lang="zh-CN" altLang="en-US" b="1" dirty="0">
                <a:effectLst>
                  <a:outerShdw blurRad="38100" dist="38100" dir="2700000" algn="tl">
                    <a:srgbClr val="000000">
                      <a:alpha val="43137"/>
                    </a:srgbClr>
                  </a:outerShdw>
                </a:effectLst>
              </a:rPr>
              <a:t>性</a:t>
            </a:r>
          </a:p>
        </p:txBody>
      </p:sp>
      <p:sp>
        <p:nvSpPr>
          <p:cNvPr id="22" name="文本框 21"/>
          <p:cNvSpPr txBox="1"/>
          <p:nvPr/>
        </p:nvSpPr>
        <p:spPr>
          <a:xfrm>
            <a:off x="768109" y="1402026"/>
            <a:ext cx="494046" cy="830997"/>
          </a:xfrm>
          <a:prstGeom prst="rect">
            <a:avLst/>
          </a:prstGeom>
          <a:noFill/>
        </p:spPr>
        <p:txBody>
          <a:bodyPr wrap="none" rtlCol="0">
            <a:spAutoFit/>
          </a:bodyPr>
          <a:lstStyle/>
          <a:p>
            <a:r>
              <a:rPr lang="zh-CN" altLang="en-US" b="1" dirty="0">
                <a:effectLst>
                  <a:outerShdw blurRad="38100" dist="38100" dir="2700000" algn="tl">
                    <a:srgbClr val="000000">
                      <a:alpha val="43137"/>
                    </a:srgbClr>
                  </a:outerShdw>
                </a:effectLst>
              </a:rPr>
              <a:t>含</a:t>
            </a:r>
            <a:endParaRPr lang="en-US" altLang="zh-CN" b="1" dirty="0">
              <a:effectLst>
                <a:outerShdw blurRad="38100" dist="38100" dir="2700000" algn="tl">
                  <a:srgbClr val="000000">
                    <a:alpha val="43137"/>
                  </a:srgbClr>
                </a:outerShdw>
              </a:effectLst>
            </a:endParaRPr>
          </a:p>
          <a:p>
            <a:r>
              <a:rPr lang="zh-CN" altLang="en-US" b="1" dirty="0">
                <a:effectLst>
                  <a:outerShdw blurRad="38100" dist="38100" dir="2700000" algn="tl">
                    <a:srgbClr val="000000">
                      <a:alpha val="43137"/>
                    </a:srgbClr>
                  </a:outerShdw>
                </a:effectLst>
              </a:rPr>
              <a:t>源</a:t>
            </a:r>
          </a:p>
        </p:txBody>
      </p:sp>
      <p:sp>
        <p:nvSpPr>
          <p:cNvPr id="23" name="Rectangle 15"/>
          <p:cNvSpPr>
            <a:spLocks noChangeArrowheads="1"/>
          </p:cNvSpPr>
          <p:nvPr/>
        </p:nvSpPr>
        <p:spPr bwMode="auto">
          <a:xfrm>
            <a:off x="4710679" y="1489967"/>
            <a:ext cx="151546" cy="266593"/>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24" name="Text Box 12"/>
          <p:cNvSpPr txBox="1">
            <a:spLocks noChangeArrowheads="1"/>
          </p:cNvSpPr>
          <p:nvPr/>
        </p:nvSpPr>
        <p:spPr bwMode="auto">
          <a:xfrm>
            <a:off x="4334761" y="1526222"/>
            <a:ext cx="500066" cy="400110"/>
          </a:xfrm>
          <a:prstGeom prst="rect">
            <a:avLst/>
          </a:prstGeom>
          <a:noFill/>
          <a:ln w="38100">
            <a:noFill/>
            <a:miter lim="800000"/>
            <a:headEnd/>
            <a:tailEnd/>
          </a:ln>
        </p:spPr>
        <p:txBody>
          <a:bodyPr wrap="square">
            <a:spAutoFit/>
          </a:bodyPr>
          <a:lstStyle/>
          <a:p>
            <a:pPr>
              <a:spcBef>
                <a:spcPct val="50000"/>
              </a:spcBef>
              <a:defRPr/>
            </a:pPr>
            <a:r>
              <a:rPr lang="en-US" altLang="zh-CN" sz="2000" b="1" i="1" dirty="0"/>
              <a:t>R</a:t>
            </a:r>
            <a:r>
              <a:rPr lang="en-US" altLang="zh-CN" sz="2000" b="1" baseline="-25000" dirty="0"/>
              <a:t>0</a:t>
            </a:r>
          </a:p>
        </p:txBody>
      </p:sp>
      <p:grpSp>
        <p:nvGrpSpPr>
          <p:cNvPr id="25" name="组合 24"/>
          <p:cNvGrpSpPr/>
          <p:nvPr/>
        </p:nvGrpSpPr>
        <p:grpSpPr>
          <a:xfrm>
            <a:off x="4215211" y="663482"/>
            <a:ext cx="1295441" cy="1908509"/>
            <a:chOff x="5325868" y="1093096"/>
            <a:chExt cx="1295441" cy="1908509"/>
          </a:xfrm>
        </p:grpSpPr>
        <p:sp>
          <p:nvSpPr>
            <p:cNvPr id="26" name="Line 16"/>
            <p:cNvSpPr>
              <a:spLocks noChangeShapeType="1"/>
            </p:cNvSpPr>
            <p:nvPr/>
          </p:nvSpPr>
          <p:spPr bwMode="auto">
            <a:xfrm flipV="1">
              <a:off x="5902618" y="1502651"/>
              <a:ext cx="0" cy="39600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27" name="Line 6"/>
            <p:cNvSpPr>
              <a:spLocks noChangeShapeType="1"/>
            </p:cNvSpPr>
            <p:nvPr/>
          </p:nvSpPr>
          <p:spPr bwMode="auto">
            <a:xfrm>
              <a:off x="5326461" y="2614755"/>
              <a:ext cx="774720"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28" name="Line 7"/>
            <p:cNvSpPr>
              <a:spLocks noChangeShapeType="1"/>
            </p:cNvSpPr>
            <p:nvPr/>
          </p:nvSpPr>
          <p:spPr bwMode="auto">
            <a:xfrm>
              <a:off x="5325868" y="1494669"/>
              <a:ext cx="774720"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29" name="Line 9"/>
            <p:cNvSpPr>
              <a:spLocks noChangeShapeType="1"/>
            </p:cNvSpPr>
            <p:nvPr/>
          </p:nvSpPr>
          <p:spPr bwMode="auto">
            <a:xfrm>
              <a:off x="5907399" y="2181741"/>
              <a:ext cx="0" cy="43200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30" name="Line 10"/>
            <p:cNvSpPr>
              <a:spLocks noChangeShapeType="1"/>
            </p:cNvSpPr>
            <p:nvPr/>
          </p:nvSpPr>
          <p:spPr bwMode="auto">
            <a:xfrm>
              <a:off x="5901407" y="1494669"/>
              <a:ext cx="151546" cy="0"/>
            </a:xfrm>
            <a:prstGeom prst="line">
              <a:avLst/>
            </a:prstGeom>
            <a:noFill/>
            <a:ln w="38100">
              <a:solidFill>
                <a:schemeClr val="tx1"/>
              </a:solidFill>
              <a:round/>
              <a:headEnd/>
              <a:tailEnd type="triangle" w="med" len="me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31" name="Text Box 11"/>
            <p:cNvSpPr txBox="1">
              <a:spLocks noChangeArrowheads="1"/>
            </p:cNvSpPr>
            <p:nvPr/>
          </p:nvSpPr>
          <p:spPr bwMode="auto">
            <a:xfrm>
              <a:off x="5675448" y="1120025"/>
              <a:ext cx="323680" cy="281448"/>
            </a:xfrm>
            <a:prstGeom prst="rect">
              <a:avLst/>
            </a:prstGeom>
            <a:noFill/>
            <a:ln w="38100">
              <a:noFill/>
              <a:miter lim="800000"/>
              <a:headEnd/>
              <a:tailEnd/>
            </a:ln>
          </p:spPr>
          <p:txBody>
            <a:bodyPr wrap="square">
              <a:spAutoFit/>
            </a:bodyPr>
            <a:lstStyle/>
            <a:p>
              <a:pPr>
                <a:spcBef>
                  <a:spcPct val="50000"/>
                </a:spcBef>
                <a:defRPr/>
              </a:pPr>
              <a:r>
                <a:rPr lang="en-US" altLang="zh-CN" b="1" i="1" dirty="0" err="1"/>
                <a:t>i</a:t>
              </a:r>
              <a:endParaRPr lang="en-US" altLang="zh-CN" b="1" dirty="0">
                <a:effectLst>
                  <a:outerShdw blurRad="38100" dist="38100" dir="2700000" algn="tl">
                    <a:srgbClr val="000000">
                      <a:alpha val="43137"/>
                    </a:srgbClr>
                  </a:outerShdw>
                </a:effectLst>
              </a:endParaRPr>
            </a:p>
          </p:txBody>
        </p:sp>
        <p:sp>
          <p:nvSpPr>
            <p:cNvPr id="32" name="Text Box 12"/>
            <p:cNvSpPr txBox="1">
              <a:spLocks noChangeArrowheads="1"/>
            </p:cNvSpPr>
            <p:nvPr/>
          </p:nvSpPr>
          <p:spPr bwMode="auto">
            <a:xfrm>
              <a:off x="6115101" y="1841011"/>
              <a:ext cx="506208" cy="281448"/>
            </a:xfrm>
            <a:prstGeom prst="rect">
              <a:avLst/>
            </a:prstGeom>
            <a:noFill/>
            <a:ln w="38100">
              <a:noFill/>
              <a:miter lim="800000"/>
              <a:headEnd/>
              <a:tailEnd/>
            </a:ln>
          </p:spPr>
          <p:txBody>
            <a:bodyPr>
              <a:spAutoFit/>
            </a:bodyPr>
            <a:lstStyle/>
            <a:p>
              <a:pPr>
                <a:spcBef>
                  <a:spcPct val="50000"/>
                </a:spcBef>
                <a:defRPr/>
              </a:pPr>
              <a:r>
                <a:rPr lang="en-US" altLang="zh-CN" b="1" i="1" dirty="0">
                  <a:effectLst>
                    <a:outerShdw blurRad="38100" dist="38100" dir="2700000" algn="tl">
                      <a:srgbClr val="000000">
                        <a:alpha val="43137"/>
                      </a:srgbClr>
                    </a:outerShdw>
                  </a:effectLst>
                </a:rPr>
                <a:t> </a:t>
              </a:r>
              <a:r>
                <a:rPr lang="en-US" altLang="zh-CN" b="1" i="1" dirty="0"/>
                <a:t>u</a:t>
              </a:r>
              <a:endParaRPr lang="en-US" altLang="zh-CN" b="1" dirty="0"/>
            </a:p>
          </p:txBody>
        </p:sp>
        <p:sp>
          <p:nvSpPr>
            <p:cNvPr id="33" name="Text Box 13"/>
            <p:cNvSpPr txBox="1">
              <a:spLocks noChangeArrowheads="1"/>
            </p:cNvSpPr>
            <p:nvPr/>
          </p:nvSpPr>
          <p:spPr bwMode="auto">
            <a:xfrm>
              <a:off x="6128025" y="1093096"/>
              <a:ext cx="252576" cy="461665"/>
            </a:xfrm>
            <a:prstGeom prst="rect">
              <a:avLst/>
            </a:prstGeom>
            <a:noFill/>
            <a:ln w="38100">
              <a:noFill/>
              <a:miter lim="800000"/>
              <a:headEnd/>
              <a:tailEnd/>
            </a:ln>
          </p:spPr>
          <p:txBody>
            <a:bodyPr>
              <a:spAutoFit/>
            </a:bodyPr>
            <a:lstStyle/>
            <a:p>
              <a:pPr>
                <a:spcBef>
                  <a:spcPct val="50000"/>
                </a:spcBef>
                <a:defRPr/>
              </a:pPr>
              <a:r>
                <a:rPr lang="en-US" altLang="zh-CN" b="1" i="1" dirty="0"/>
                <a:t>a</a:t>
              </a:r>
            </a:p>
          </p:txBody>
        </p:sp>
        <p:sp>
          <p:nvSpPr>
            <p:cNvPr id="34" name="Text Box 14"/>
            <p:cNvSpPr txBox="1">
              <a:spLocks noChangeArrowheads="1"/>
            </p:cNvSpPr>
            <p:nvPr/>
          </p:nvSpPr>
          <p:spPr bwMode="auto">
            <a:xfrm>
              <a:off x="6128025" y="2539940"/>
              <a:ext cx="404123" cy="461665"/>
            </a:xfrm>
            <a:prstGeom prst="rect">
              <a:avLst/>
            </a:prstGeom>
            <a:noFill/>
            <a:ln w="38100">
              <a:noFill/>
              <a:miter lim="800000"/>
              <a:headEnd/>
              <a:tailEnd/>
            </a:ln>
          </p:spPr>
          <p:txBody>
            <a:bodyPr>
              <a:spAutoFit/>
            </a:bodyPr>
            <a:lstStyle/>
            <a:p>
              <a:pPr>
                <a:spcBef>
                  <a:spcPct val="50000"/>
                </a:spcBef>
                <a:defRPr/>
              </a:pPr>
              <a:r>
                <a:rPr lang="en-US" altLang="zh-CN" b="1" i="1" dirty="0"/>
                <a:t>b</a:t>
              </a:r>
            </a:p>
          </p:txBody>
        </p:sp>
        <p:sp>
          <p:nvSpPr>
            <p:cNvPr id="35" name="Text Box 35"/>
            <p:cNvSpPr txBox="1">
              <a:spLocks noChangeArrowheads="1"/>
            </p:cNvSpPr>
            <p:nvPr/>
          </p:nvSpPr>
          <p:spPr bwMode="auto">
            <a:xfrm>
              <a:off x="6142312" y="1533120"/>
              <a:ext cx="245515" cy="233289"/>
            </a:xfrm>
            <a:prstGeom prst="rect">
              <a:avLst/>
            </a:prstGeom>
            <a:noFill/>
            <a:ln w="19050">
              <a:noFill/>
              <a:miter lim="800000"/>
              <a:headEnd/>
              <a:tailEnd/>
            </a:ln>
            <a:effectLst/>
          </p:spPr>
          <p:txBody>
            <a:bodyPr wrap="none"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a:t>
              </a:r>
            </a:p>
          </p:txBody>
        </p:sp>
        <p:sp>
          <p:nvSpPr>
            <p:cNvPr id="36" name="Text Box 36"/>
            <p:cNvSpPr txBox="1">
              <a:spLocks noChangeArrowheads="1"/>
            </p:cNvSpPr>
            <p:nvPr/>
          </p:nvSpPr>
          <p:spPr bwMode="auto">
            <a:xfrm>
              <a:off x="6162619" y="2229940"/>
              <a:ext cx="231330" cy="233289"/>
            </a:xfrm>
            <a:prstGeom prst="rect">
              <a:avLst/>
            </a:prstGeom>
            <a:noFill/>
            <a:ln w="19050">
              <a:noFill/>
              <a:miter lim="800000"/>
              <a:headEnd/>
              <a:tailEnd/>
            </a:ln>
            <a:effectLst/>
          </p:spPr>
          <p:txBody>
            <a:bodyPr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_</a:t>
              </a:r>
            </a:p>
          </p:txBody>
        </p:sp>
        <p:sp>
          <p:nvSpPr>
            <p:cNvPr id="37" name="Oval 55"/>
            <p:cNvSpPr>
              <a:spLocks noChangeArrowheads="1"/>
            </p:cNvSpPr>
            <p:nvPr/>
          </p:nvSpPr>
          <p:spPr bwMode="auto">
            <a:xfrm>
              <a:off x="6081731" y="1463335"/>
              <a:ext cx="86400" cy="80154"/>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38" name="Oval 55"/>
            <p:cNvSpPr>
              <a:spLocks noChangeArrowheads="1"/>
            </p:cNvSpPr>
            <p:nvPr/>
          </p:nvSpPr>
          <p:spPr bwMode="auto">
            <a:xfrm>
              <a:off x="6085161" y="2579935"/>
              <a:ext cx="79200" cy="80155"/>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39" name="Line 16"/>
            <p:cNvSpPr>
              <a:spLocks noChangeShapeType="1"/>
            </p:cNvSpPr>
            <p:nvPr/>
          </p:nvSpPr>
          <p:spPr bwMode="auto">
            <a:xfrm flipV="1">
              <a:off x="5331114" y="1508773"/>
              <a:ext cx="0" cy="32400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40" name="Line 16"/>
            <p:cNvSpPr>
              <a:spLocks noChangeShapeType="1"/>
            </p:cNvSpPr>
            <p:nvPr/>
          </p:nvSpPr>
          <p:spPr bwMode="auto">
            <a:xfrm flipV="1">
              <a:off x="5331114" y="2217031"/>
              <a:ext cx="0" cy="39600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41" name="Line 11"/>
            <p:cNvSpPr>
              <a:spLocks noChangeShapeType="1"/>
            </p:cNvSpPr>
            <p:nvPr/>
          </p:nvSpPr>
          <p:spPr bwMode="auto">
            <a:xfrm flipV="1">
              <a:off x="5330574" y="1624920"/>
              <a:ext cx="0" cy="216000"/>
            </a:xfrm>
            <a:prstGeom prst="line">
              <a:avLst/>
            </a:prstGeom>
            <a:noFill/>
            <a:ln w="38100" cap="sq">
              <a:solidFill>
                <a:schemeClr val="tx1"/>
              </a:solidFill>
              <a:round/>
              <a:headEnd type="none" w="sm" len="sm"/>
              <a:tailEnd type="triangle" w="med" len="lg"/>
            </a:ln>
          </p:spPr>
          <p:txBody>
            <a:bodyPr wrap="none" lIns="92075" tIns="46038" rIns="92075" bIns="46038" anchor="ctr"/>
            <a:lstStyle/>
            <a:p>
              <a:endParaRPr lang="zh-CN" altLang="en-US"/>
            </a:p>
          </p:txBody>
        </p:sp>
      </p:grpSp>
      <p:sp>
        <p:nvSpPr>
          <p:cNvPr id="42" name="Oval 9"/>
          <p:cNvSpPr>
            <a:spLocks noChangeArrowheads="1"/>
          </p:cNvSpPr>
          <p:nvPr/>
        </p:nvSpPr>
        <p:spPr bwMode="auto">
          <a:xfrm flipV="1">
            <a:off x="4028040" y="1442239"/>
            <a:ext cx="360000" cy="360000"/>
          </a:xfrm>
          <a:prstGeom prst="ellipse">
            <a:avLst/>
          </a:prstGeom>
          <a:solidFill>
            <a:schemeClr val="bg1"/>
          </a:solidFill>
          <a:ln w="28575" cap="sq">
            <a:solidFill>
              <a:schemeClr val="tx1"/>
            </a:solidFill>
            <a:round/>
            <a:headEnd type="none" w="sm" len="sm"/>
            <a:tailEnd type="none" w="sm" len="sm"/>
          </a:ln>
          <a:effectLst/>
        </p:spPr>
        <p:txBody>
          <a:bodyPr wrap="none" lIns="92075" tIns="46038" rIns="92075" bIns="46038" anchor="ctr"/>
          <a:lstStyle/>
          <a:p>
            <a:pPr>
              <a:defRPr/>
            </a:pPr>
            <a:endParaRPr lang="zh-CN" altLang="en-US">
              <a:ea typeface="宋体" pitchFamily="2" charset="-122"/>
            </a:endParaRPr>
          </a:p>
        </p:txBody>
      </p:sp>
      <p:cxnSp>
        <p:nvCxnSpPr>
          <p:cNvPr id="43" name="AutoShape 10"/>
          <p:cNvCxnSpPr>
            <a:cxnSpLocks noChangeShapeType="1"/>
          </p:cNvCxnSpPr>
          <p:nvPr/>
        </p:nvCxnSpPr>
        <p:spPr bwMode="auto">
          <a:xfrm flipV="1">
            <a:off x="4035613" y="1622206"/>
            <a:ext cx="343294" cy="0"/>
          </a:xfrm>
          <a:prstGeom prst="straightConnector1">
            <a:avLst/>
          </a:prstGeom>
          <a:noFill/>
          <a:ln w="38100" cap="sq">
            <a:solidFill>
              <a:schemeClr val="tx1"/>
            </a:solidFill>
            <a:round/>
            <a:headEnd type="none" w="sm" len="sm"/>
            <a:tailEnd type="none" w="sm" len="sm"/>
          </a:ln>
        </p:spPr>
      </p:cxnSp>
      <p:sp>
        <p:nvSpPr>
          <p:cNvPr id="44" name="文本框 39"/>
          <p:cNvSpPr txBox="1"/>
          <p:nvPr/>
        </p:nvSpPr>
        <p:spPr>
          <a:xfrm>
            <a:off x="3569564" y="1383045"/>
            <a:ext cx="571504" cy="461665"/>
          </a:xfrm>
          <a:prstGeom prst="rect">
            <a:avLst/>
          </a:prstGeom>
          <a:noFill/>
          <a:ln>
            <a:noFill/>
          </a:ln>
        </p:spPr>
        <p:txBody>
          <a:bodyPr wrap="square" rtlCol="0">
            <a:spAutoFit/>
          </a:bodyPr>
          <a:lstStyle/>
          <a:p>
            <a:r>
              <a:rPr lang="en-US" altLang="zh-CN" b="1" i="1" dirty="0" err="1"/>
              <a:t>i</a:t>
            </a:r>
            <a:r>
              <a:rPr lang="en-US" altLang="zh-CN" b="1" baseline="-25000" dirty="0" err="1"/>
              <a:t>SC</a:t>
            </a:r>
            <a:endParaRPr lang="zh-CN" altLang="en-US" b="1" baseline="-25000" dirty="0"/>
          </a:p>
        </p:txBody>
      </p:sp>
      <p:grpSp>
        <p:nvGrpSpPr>
          <p:cNvPr id="45" name="组合 44"/>
          <p:cNvGrpSpPr/>
          <p:nvPr/>
        </p:nvGrpSpPr>
        <p:grpSpPr>
          <a:xfrm>
            <a:off x="651796" y="2893895"/>
            <a:ext cx="1722281" cy="1659539"/>
            <a:chOff x="2143108" y="3487368"/>
            <a:chExt cx="1722281" cy="1659539"/>
          </a:xfrm>
        </p:grpSpPr>
        <p:sp>
          <p:nvSpPr>
            <p:cNvPr id="46" name="Line 16"/>
            <p:cNvSpPr>
              <a:spLocks noChangeShapeType="1"/>
            </p:cNvSpPr>
            <p:nvPr/>
          </p:nvSpPr>
          <p:spPr bwMode="auto">
            <a:xfrm flipV="1">
              <a:off x="3790946" y="3857634"/>
              <a:ext cx="0" cy="99000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grpSp>
          <p:nvGrpSpPr>
            <p:cNvPr id="47" name="组合 220"/>
            <p:cNvGrpSpPr/>
            <p:nvPr/>
          </p:nvGrpSpPr>
          <p:grpSpPr>
            <a:xfrm>
              <a:off x="2143108" y="3487368"/>
              <a:ext cx="1722281" cy="1659539"/>
              <a:chOff x="2143108" y="3487368"/>
              <a:chExt cx="1722281" cy="1659539"/>
            </a:xfrm>
          </p:grpSpPr>
          <p:sp>
            <p:nvSpPr>
              <p:cNvPr id="51" name="Line 6"/>
              <p:cNvSpPr>
                <a:spLocks noChangeShapeType="1"/>
              </p:cNvSpPr>
              <p:nvPr/>
            </p:nvSpPr>
            <p:spPr bwMode="auto">
              <a:xfrm>
                <a:off x="2922074" y="4831005"/>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52" name="Line 7"/>
              <p:cNvSpPr>
                <a:spLocks noChangeShapeType="1"/>
              </p:cNvSpPr>
              <p:nvPr/>
            </p:nvSpPr>
            <p:spPr bwMode="auto">
              <a:xfrm>
                <a:off x="2907486" y="3860157"/>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53" name="Line 10"/>
              <p:cNvSpPr>
                <a:spLocks noChangeShapeType="1"/>
              </p:cNvSpPr>
              <p:nvPr/>
            </p:nvSpPr>
            <p:spPr bwMode="auto">
              <a:xfrm>
                <a:off x="3192424" y="3860157"/>
                <a:ext cx="156557" cy="0"/>
              </a:xfrm>
              <a:prstGeom prst="line">
                <a:avLst/>
              </a:prstGeom>
              <a:noFill/>
              <a:ln w="38100">
                <a:solidFill>
                  <a:schemeClr val="tx1"/>
                </a:solidFill>
                <a:round/>
                <a:headEnd/>
                <a:tailEnd type="triangle" w="med" len="me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54" name="Rectangle 18"/>
              <p:cNvSpPr>
                <a:spLocks noChangeArrowheads="1"/>
              </p:cNvSpPr>
              <p:nvPr/>
            </p:nvSpPr>
            <p:spPr bwMode="auto">
              <a:xfrm>
                <a:off x="2143108" y="3780237"/>
                <a:ext cx="782786" cy="1184009"/>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55" name="Text Box 19"/>
              <p:cNvSpPr txBox="1">
                <a:spLocks noChangeArrowheads="1"/>
              </p:cNvSpPr>
              <p:nvPr/>
            </p:nvSpPr>
            <p:spPr bwMode="auto">
              <a:xfrm>
                <a:off x="2314945" y="4119491"/>
                <a:ext cx="417486" cy="502030"/>
              </a:xfrm>
              <a:prstGeom prst="rect">
                <a:avLst/>
              </a:prstGeom>
              <a:noFill/>
              <a:ln w="38100">
                <a:noFill/>
                <a:miter lim="800000"/>
                <a:headEnd/>
                <a:tailEnd/>
              </a:ln>
            </p:spPr>
            <p:txBody>
              <a:bodyPr wrap="square">
                <a:spAutoFit/>
              </a:bodyPr>
              <a:lstStyle/>
              <a:p>
                <a:pPr>
                  <a:spcBef>
                    <a:spcPct val="50000"/>
                  </a:spcBef>
                  <a:defRPr/>
                </a:pPr>
                <a:r>
                  <a:rPr lang="en-US" altLang="zh-CN" sz="2800" b="1" dirty="0">
                    <a:effectLst>
                      <a:outerShdw blurRad="38100" dist="38100" dir="2700000" algn="tl">
                        <a:srgbClr val="000000">
                          <a:alpha val="43137"/>
                        </a:srgbClr>
                      </a:outerShdw>
                    </a:effectLst>
                  </a:rPr>
                  <a:t>N</a:t>
                </a:r>
                <a:endParaRPr lang="zh-CN" altLang="en-US" sz="2800" b="1" dirty="0">
                  <a:effectLst>
                    <a:outerShdw blurRad="38100" dist="38100" dir="2700000" algn="tl">
                      <a:srgbClr val="000000">
                        <a:alpha val="43137"/>
                      </a:srgbClr>
                    </a:outerShdw>
                  </a:effectLst>
                </a:endParaRPr>
              </a:p>
            </p:txBody>
          </p:sp>
          <p:sp>
            <p:nvSpPr>
              <p:cNvPr id="56" name="Oval 55"/>
              <p:cNvSpPr>
                <a:spLocks noChangeArrowheads="1"/>
              </p:cNvSpPr>
              <p:nvPr/>
            </p:nvSpPr>
            <p:spPr bwMode="auto">
              <a:xfrm>
                <a:off x="3428992" y="4784477"/>
                <a:ext cx="89257" cy="86355"/>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57" name="Oval 55"/>
              <p:cNvSpPr>
                <a:spLocks noChangeArrowheads="1"/>
              </p:cNvSpPr>
              <p:nvPr/>
            </p:nvSpPr>
            <p:spPr bwMode="auto">
              <a:xfrm>
                <a:off x="3411172" y="3831090"/>
                <a:ext cx="90000" cy="86355"/>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58" name="Text Box 13"/>
              <p:cNvSpPr txBox="1">
                <a:spLocks noChangeArrowheads="1"/>
              </p:cNvSpPr>
              <p:nvPr/>
            </p:nvSpPr>
            <p:spPr bwMode="auto">
              <a:xfrm>
                <a:off x="3462168" y="3487368"/>
                <a:ext cx="252576" cy="400110"/>
              </a:xfrm>
              <a:prstGeom prst="rect">
                <a:avLst/>
              </a:prstGeom>
              <a:noFill/>
              <a:ln w="38100">
                <a:noFill/>
                <a:miter lim="800000"/>
                <a:headEnd/>
                <a:tailEnd/>
              </a:ln>
            </p:spPr>
            <p:txBody>
              <a:bodyPr>
                <a:spAutoFit/>
              </a:bodyPr>
              <a:lstStyle/>
              <a:p>
                <a:pPr>
                  <a:spcBef>
                    <a:spcPct val="50000"/>
                  </a:spcBef>
                  <a:defRPr/>
                </a:pPr>
                <a:r>
                  <a:rPr lang="en-US" altLang="zh-CN" sz="2000" b="1" i="1" dirty="0"/>
                  <a:t>a</a:t>
                </a:r>
              </a:p>
            </p:txBody>
          </p:sp>
          <p:sp>
            <p:nvSpPr>
              <p:cNvPr id="59" name="Text Box 14"/>
              <p:cNvSpPr txBox="1">
                <a:spLocks noChangeArrowheads="1"/>
              </p:cNvSpPr>
              <p:nvPr/>
            </p:nvSpPr>
            <p:spPr bwMode="auto">
              <a:xfrm>
                <a:off x="3461266" y="4746797"/>
                <a:ext cx="404123" cy="400110"/>
              </a:xfrm>
              <a:prstGeom prst="rect">
                <a:avLst/>
              </a:prstGeom>
              <a:noFill/>
              <a:ln w="38100">
                <a:noFill/>
                <a:miter lim="800000"/>
                <a:headEnd/>
                <a:tailEnd/>
              </a:ln>
            </p:spPr>
            <p:txBody>
              <a:bodyPr>
                <a:spAutoFit/>
              </a:bodyPr>
              <a:lstStyle/>
              <a:p>
                <a:pPr>
                  <a:spcBef>
                    <a:spcPct val="50000"/>
                  </a:spcBef>
                  <a:defRPr/>
                </a:pPr>
                <a:r>
                  <a:rPr lang="en-US" altLang="zh-CN" sz="2000" b="1" i="1" dirty="0"/>
                  <a:t>b</a:t>
                </a:r>
              </a:p>
            </p:txBody>
          </p:sp>
          <p:sp>
            <p:nvSpPr>
              <p:cNvPr id="60" name="Line 10"/>
              <p:cNvSpPr>
                <a:spLocks noChangeShapeType="1"/>
              </p:cNvSpPr>
              <p:nvPr/>
            </p:nvSpPr>
            <p:spPr bwMode="auto">
              <a:xfrm rot="5400000">
                <a:off x="3704548" y="4286262"/>
                <a:ext cx="156557" cy="0"/>
              </a:xfrm>
              <a:prstGeom prst="line">
                <a:avLst/>
              </a:prstGeom>
              <a:noFill/>
              <a:ln w="38100">
                <a:solidFill>
                  <a:srgbClr val="FF0000"/>
                </a:solidFill>
                <a:round/>
                <a:headEnd/>
                <a:tailEnd type="triangle" w="med" len="med"/>
              </a:ln>
            </p:spPr>
            <p:txBody>
              <a:bodyPr wrap="none" anchor="ctr"/>
              <a:lstStyle/>
              <a:p>
                <a:pPr>
                  <a:defRPr/>
                </a:pPr>
                <a:endParaRPr lang="zh-CN" altLang="en-US">
                  <a:effectLst>
                    <a:outerShdw blurRad="38100" dist="38100" dir="2700000" algn="tl">
                      <a:srgbClr val="000000">
                        <a:alpha val="43137"/>
                      </a:srgbClr>
                    </a:outerShdw>
                  </a:effectLst>
                </a:endParaRPr>
              </a:p>
            </p:txBody>
          </p:sp>
        </p:grpSp>
        <p:sp>
          <p:nvSpPr>
            <p:cNvPr id="48" name="Line 6"/>
            <p:cNvSpPr>
              <a:spLocks noChangeShapeType="1"/>
            </p:cNvSpPr>
            <p:nvPr/>
          </p:nvSpPr>
          <p:spPr bwMode="auto">
            <a:xfrm>
              <a:off x="3510668" y="3857634"/>
              <a:ext cx="288000"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49" name="Line 6"/>
            <p:cNvSpPr>
              <a:spLocks noChangeShapeType="1"/>
            </p:cNvSpPr>
            <p:nvPr/>
          </p:nvSpPr>
          <p:spPr bwMode="auto">
            <a:xfrm>
              <a:off x="3500430" y="4835994"/>
              <a:ext cx="288000"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50" name="文本框 39"/>
            <p:cNvSpPr txBox="1"/>
            <p:nvPr/>
          </p:nvSpPr>
          <p:spPr>
            <a:xfrm>
              <a:off x="3143240" y="4071948"/>
              <a:ext cx="571504" cy="461665"/>
            </a:xfrm>
            <a:prstGeom prst="rect">
              <a:avLst/>
            </a:prstGeom>
            <a:noFill/>
            <a:ln>
              <a:noFill/>
            </a:ln>
          </p:spPr>
          <p:txBody>
            <a:bodyPr wrap="square" rtlCol="0">
              <a:spAutoFit/>
            </a:bodyPr>
            <a:lstStyle/>
            <a:p>
              <a:r>
                <a:rPr lang="en-US" altLang="zh-CN" b="1" i="1" dirty="0" err="1">
                  <a:solidFill>
                    <a:srgbClr val="FF0000"/>
                  </a:solidFill>
                </a:rPr>
                <a:t>i</a:t>
              </a:r>
              <a:r>
                <a:rPr lang="en-US" altLang="zh-CN" b="1" baseline="-25000" dirty="0" err="1">
                  <a:solidFill>
                    <a:srgbClr val="FF0000"/>
                  </a:solidFill>
                </a:rPr>
                <a:t>SC</a:t>
              </a:r>
              <a:endParaRPr lang="zh-CN" altLang="en-US" b="1" baseline="-25000" dirty="0">
                <a:solidFill>
                  <a:srgbClr val="FF0000"/>
                </a:solidFill>
              </a:endParaRPr>
            </a:p>
          </p:txBody>
        </p:sp>
      </p:grpSp>
      <p:sp>
        <p:nvSpPr>
          <p:cNvPr id="61" name="Text Box 19"/>
          <p:cNvSpPr txBox="1">
            <a:spLocks noChangeArrowheads="1"/>
          </p:cNvSpPr>
          <p:nvPr/>
        </p:nvSpPr>
        <p:spPr bwMode="auto">
          <a:xfrm>
            <a:off x="4242102" y="3649082"/>
            <a:ext cx="642941" cy="523220"/>
          </a:xfrm>
          <a:prstGeom prst="rect">
            <a:avLst/>
          </a:prstGeom>
          <a:noFill/>
          <a:ln w="38100">
            <a:noFill/>
            <a:miter lim="800000"/>
            <a:headEnd/>
            <a:tailEnd/>
          </a:ln>
        </p:spPr>
        <p:txBody>
          <a:bodyPr wrap="square">
            <a:spAutoFit/>
          </a:bodyPr>
          <a:lstStyle/>
          <a:p>
            <a:pPr>
              <a:spcBef>
                <a:spcPct val="50000"/>
              </a:spcBef>
              <a:defRPr/>
            </a:pPr>
            <a:r>
              <a:rPr lang="en-US" altLang="zh-CN" sz="2800" b="1" dirty="0">
                <a:effectLst>
                  <a:outerShdw blurRad="38100" dist="38100" dir="2700000" algn="tl">
                    <a:srgbClr val="000000">
                      <a:alpha val="43137"/>
                    </a:srgbClr>
                  </a:outerShdw>
                </a:effectLst>
              </a:rPr>
              <a:t>N</a:t>
            </a:r>
            <a:r>
              <a:rPr lang="en-US" altLang="zh-CN" sz="2800" b="1" baseline="-25000" dirty="0">
                <a:effectLst>
                  <a:outerShdw blurRad="38100" dist="38100" dir="2700000" algn="tl">
                    <a:srgbClr val="000000">
                      <a:alpha val="43137"/>
                    </a:srgbClr>
                  </a:outerShdw>
                </a:effectLst>
              </a:rPr>
              <a:t>0</a:t>
            </a:r>
            <a:endParaRPr lang="zh-CN" altLang="en-US" sz="2800" b="1" baseline="-25000" dirty="0">
              <a:effectLst>
                <a:outerShdw blurRad="38100" dist="38100" dir="2700000" algn="tl">
                  <a:srgbClr val="000000">
                    <a:alpha val="43137"/>
                  </a:srgbClr>
                </a:outerShdw>
              </a:effectLst>
            </a:endParaRPr>
          </a:p>
        </p:txBody>
      </p:sp>
      <p:grpSp>
        <p:nvGrpSpPr>
          <p:cNvPr id="62" name="组合 61"/>
          <p:cNvGrpSpPr/>
          <p:nvPr/>
        </p:nvGrpSpPr>
        <p:grpSpPr>
          <a:xfrm>
            <a:off x="4102258" y="3025819"/>
            <a:ext cx="1737632" cy="1649148"/>
            <a:chOff x="4021830" y="3140794"/>
            <a:chExt cx="1737632" cy="1649148"/>
          </a:xfrm>
        </p:grpSpPr>
        <p:sp>
          <p:nvSpPr>
            <p:cNvPr id="63" name="Line 6"/>
            <p:cNvSpPr>
              <a:spLocks noChangeShapeType="1"/>
            </p:cNvSpPr>
            <p:nvPr/>
          </p:nvSpPr>
          <p:spPr bwMode="auto">
            <a:xfrm>
              <a:off x="4800796" y="4484431"/>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64" name="Line 7"/>
            <p:cNvSpPr>
              <a:spLocks noChangeShapeType="1"/>
            </p:cNvSpPr>
            <p:nvPr/>
          </p:nvSpPr>
          <p:spPr bwMode="auto">
            <a:xfrm>
              <a:off x="4786208" y="3513583"/>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65" name="Rectangle 18"/>
            <p:cNvSpPr>
              <a:spLocks noChangeArrowheads="1"/>
            </p:cNvSpPr>
            <p:nvPr/>
          </p:nvSpPr>
          <p:spPr bwMode="auto">
            <a:xfrm>
              <a:off x="4021830" y="3433663"/>
              <a:ext cx="782786" cy="1184009"/>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66" name="Oval 55"/>
            <p:cNvSpPr>
              <a:spLocks noChangeArrowheads="1"/>
            </p:cNvSpPr>
            <p:nvPr/>
          </p:nvSpPr>
          <p:spPr bwMode="auto">
            <a:xfrm>
              <a:off x="5307714" y="4437903"/>
              <a:ext cx="89257" cy="86355"/>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67" name="Oval 55"/>
            <p:cNvSpPr>
              <a:spLocks noChangeArrowheads="1"/>
            </p:cNvSpPr>
            <p:nvPr/>
          </p:nvSpPr>
          <p:spPr bwMode="auto">
            <a:xfrm>
              <a:off x="5289894" y="3484516"/>
              <a:ext cx="90000" cy="86355"/>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68" name="Text Box 13"/>
            <p:cNvSpPr txBox="1">
              <a:spLocks noChangeArrowheads="1"/>
            </p:cNvSpPr>
            <p:nvPr/>
          </p:nvSpPr>
          <p:spPr bwMode="auto">
            <a:xfrm>
              <a:off x="5340890" y="3140794"/>
              <a:ext cx="252576" cy="400110"/>
            </a:xfrm>
            <a:prstGeom prst="rect">
              <a:avLst/>
            </a:prstGeom>
            <a:noFill/>
            <a:ln w="38100">
              <a:noFill/>
              <a:miter lim="800000"/>
              <a:headEnd/>
              <a:tailEnd/>
            </a:ln>
          </p:spPr>
          <p:txBody>
            <a:bodyPr>
              <a:spAutoFit/>
            </a:bodyPr>
            <a:lstStyle/>
            <a:p>
              <a:pPr>
                <a:spcBef>
                  <a:spcPct val="50000"/>
                </a:spcBef>
                <a:defRPr/>
              </a:pPr>
              <a:r>
                <a:rPr lang="en-US" altLang="zh-CN" sz="2000" b="1" i="1" dirty="0"/>
                <a:t>a</a:t>
              </a:r>
            </a:p>
          </p:txBody>
        </p:sp>
        <p:sp>
          <p:nvSpPr>
            <p:cNvPr id="69" name="Text Box 14"/>
            <p:cNvSpPr txBox="1">
              <a:spLocks noChangeArrowheads="1"/>
            </p:cNvSpPr>
            <p:nvPr/>
          </p:nvSpPr>
          <p:spPr bwMode="auto">
            <a:xfrm>
              <a:off x="5355339" y="4389832"/>
              <a:ext cx="404123" cy="400110"/>
            </a:xfrm>
            <a:prstGeom prst="rect">
              <a:avLst/>
            </a:prstGeom>
            <a:noFill/>
            <a:ln w="38100">
              <a:noFill/>
              <a:miter lim="800000"/>
              <a:headEnd/>
              <a:tailEnd/>
            </a:ln>
          </p:spPr>
          <p:txBody>
            <a:bodyPr>
              <a:spAutoFit/>
            </a:bodyPr>
            <a:lstStyle/>
            <a:p>
              <a:pPr>
                <a:spcBef>
                  <a:spcPct val="50000"/>
                </a:spcBef>
                <a:defRPr/>
              </a:pPr>
              <a:r>
                <a:rPr lang="en-US" altLang="zh-CN" sz="2000" b="1" i="1" dirty="0"/>
                <a:t>b</a:t>
              </a:r>
            </a:p>
          </p:txBody>
        </p:sp>
      </p:grpSp>
      <p:grpSp>
        <p:nvGrpSpPr>
          <p:cNvPr id="70" name="组合 69"/>
          <p:cNvGrpSpPr/>
          <p:nvPr/>
        </p:nvGrpSpPr>
        <p:grpSpPr>
          <a:xfrm>
            <a:off x="2385694" y="3362684"/>
            <a:ext cx="1714512" cy="1180050"/>
            <a:chOff x="4178274" y="3333954"/>
            <a:chExt cx="1714512" cy="1180050"/>
          </a:xfrm>
        </p:grpSpPr>
        <p:graphicFrame>
          <p:nvGraphicFramePr>
            <p:cNvPr id="71" name="Object 16"/>
            <p:cNvGraphicFramePr>
              <a:graphicFrameLocks noChangeAspect="1"/>
            </p:cNvGraphicFramePr>
            <p:nvPr>
              <p:extLst>
                <p:ext uri="{D42A27DB-BD31-4B8C-83A1-F6EECF244321}">
                  <p14:modId xmlns:p14="http://schemas.microsoft.com/office/powerpoint/2010/main" val="2840979391"/>
                </p:ext>
              </p:extLst>
            </p:nvPr>
          </p:nvGraphicFramePr>
          <p:xfrm>
            <a:off x="4178274" y="3333954"/>
            <a:ext cx="1714512" cy="1180050"/>
          </p:xfrm>
          <a:graphic>
            <a:graphicData uri="http://schemas.openxmlformats.org/presentationml/2006/ole">
              <mc:AlternateContent xmlns:mc="http://schemas.openxmlformats.org/markup-compatibility/2006">
                <mc:Choice xmlns:v="urn:schemas-microsoft-com:vml" Requires="v">
                  <p:oleObj name="CorelDRAW" r:id="rId2" imgW="3957120" imgH="2724120" progId="">
                    <p:embed/>
                  </p:oleObj>
                </mc:Choice>
                <mc:Fallback>
                  <p:oleObj name="CorelDRAW" r:id="rId2" imgW="3957120" imgH="2724120" progId="">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8274" y="3333954"/>
                          <a:ext cx="1714512" cy="118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2" name="文本框 27"/>
            <p:cNvSpPr txBox="1"/>
            <p:nvPr/>
          </p:nvSpPr>
          <p:spPr>
            <a:xfrm rot="20980420">
              <a:off x="4354403" y="3534808"/>
              <a:ext cx="1346844" cy="646331"/>
            </a:xfrm>
            <a:prstGeom prst="rect">
              <a:avLst/>
            </a:prstGeom>
            <a:noFill/>
            <a:ln>
              <a:noFill/>
            </a:ln>
          </p:spPr>
          <p:style>
            <a:lnRef idx="3">
              <a:schemeClr val="lt1"/>
            </a:lnRef>
            <a:fillRef idx="1">
              <a:schemeClr val="accent6"/>
            </a:fillRef>
            <a:effectRef idx="1">
              <a:schemeClr val="accent6"/>
            </a:effectRef>
            <a:fontRef idx="minor">
              <a:schemeClr val="lt1"/>
            </a:fontRef>
          </p:style>
          <p:txBody>
            <a:bodyPr wrap="none" rtlCol="0">
              <a:spAutoFit/>
            </a:bodyPr>
            <a:lstStyle/>
            <a:p>
              <a:r>
                <a:rPr lang="en-US" altLang="zh-CN" sz="1800" b="1" dirty="0">
                  <a:solidFill>
                    <a:srgbClr val="FF0000"/>
                  </a:solidFill>
                </a:rPr>
                <a:t>N</a:t>
              </a:r>
              <a:r>
                <a:rPr lang="zh-CN" altLang="en-US" sz="1800" b="1" dirty="0">
                  <a:solidFill>
                    <a:srgbClr val="FF0000"/>
                  </a:solidFill>
                </a:rPr>
                <a:t>内所有</a:t>
              </a:r>
              <a:endParaRPr lang="en-US" altLang="zh-CN" sz="1800" b="1" dirty="0">
                <a:solidFill>
                  <a:srgbClr val="FF0000"/>
                </a:solidFill>
              </a:endParaRPr>
            </a:p>
            <a:p>
              <a:r>
                <a:rPr lang="zh-CN" altLang="en-US" sz="1800" b="1" dirty="0">
                  <a:solidFill>
                    <a:srgbClr val="FF0000"/>
                  </a:solidFill>
                </a:rPr>
                <a:t>独立源置零</a:t>
              </a:r>
            </a:p>
          </p:txBody>
        </p:sp>
      </p:grpSp>
      <p:grpSp>
        <p:nvGrpSpPr>
          <p:cNvPr id="73" name="组合 72"/>
          <p:cNvGrpSpPr/>
          <p:nvPr/>
        </p:nvGrpSpPr>
        <p:grpSpPr>
          <a:xfrm>
            <a:off x="5132631" y="3641761"/>
            <a:ext cx="1278261" cy="495301"/>
            <a:chOff x="7429520" y="4029085"/>
            <a:chExt cx="1278261" cy="495301"/>
          </a:xfrm>
        </p:grpSpPr>
        <p:sp>
          <p:nvSpPr>
            <p:cNvPr id="74" name="AutoShape 8"/>
            <p:cNvSpPr>
              <a:spLocks noChangeArrowheads="1"/>
            </p:cNvSpPr>
            <p:nvPr/>
          </p:nvSpPr>
          <p:spPr bwMode="auto">
            <a:xfrm rot="10800000">
              <a:off x="7429520" y="4143386"/>
              <a:ext cx="642942" cy="381000"/>
            </a:xfrm>
            <a:prstGeom prst="rightArrow">
              <a:avLst>
                <a:gd name="adj1" fmla="val 50000"/>
                <a:gd name="adj2" fmla="val 65000"/>
              </a:avLst>
            </a:prstGeom>
            <a:gradFill rotWithShape="0">
              <a:gsLst>
                <a:gs pos="0">
                  <a:srgbClr val="00576F"/>
                </a:gs>
                <a:gs pos="50000">
                  <a:srgbClr val="00BDF0"/>
                </a:gs>
                <a:gs pos="100000">
                  <a:srgbClr val="00576F"/>
                </a:gs>
              </a:gsLst>
              <a:lin ang="2700000" scaled="1"/>
            </a:gradFill>
            <a:ln w="9525">
              <a:miter lim="800000"/>
              <a:headEnd/>
              <a:tailEnd/>
            </a:ln>
            <a:scene3d>
              <a:camera prst="legacyObliqueTopRight"/>
              <a:lightRig rig="legacyFlat3" dir="b"/>
            </a:scene3d>
            <a:sp3d extrusionH="176200" prstMaterial="legacyMatte">
              <a:bevelT w="13500" h="13500" prst="angle"/>
              <a:bevelB w="13500" h="13500" prst="angle"/>
              <a:extrusionClr>
                <a:srgbClr val="00BDF0"/>
              </a:extrusionClr>
            </a:sp3d>
          </p:spPr>
          <p:txBody>
            <a:bodyPr wrap="none" lIns="73025" tIns="36512" rIns="73025" bIns="36512" anchor="ctr">
              <a:flatTx/>
            </a:bodyPr>
            <a:lstStyle/>
            <a:p>
              <a:endParaRPr lang="zh-CN" altLang="en-US"/>
            </a:p>
          </p:txBody>
        </p:sp>
        <p:sp>
          <p:nvSpPr>
            <p:cNvPr id="75" name="矩形 74"/>
            <p:cNvSpPr/>
            <p:nvPr/>
          </p:nvSpPr>
          <p:spPr>
            <a:xfrm>
              <a:off x="8215338" y="4029085"/>
              <a:ext cx="492443" cy="461665"/>
            </a:xfrm>
            <a:prstGeom prst="rect">
              <a:avLst/>
            </a:prstGeom>
          </p:spPr>
          <p:txBody>
            <a:bodyPr wrap="none">
              <a:spAutoFit/>
            </a:bodyPr>
            <a:lstStyle/>
            <a:p>
              <a:r>
                <a:rPr lang="en-US" altLang="zh-CN" b="1" i="1" noProof="1">
                  <a:solidFill>
                    <a:srgbClr val="00B0F0"/>
                  </a:solidFill>
                  <a:effectLst>
                    <a:outerShdw blurRad="38100" dist="38100" dir="2700000" algn="tl">
                      <a:srgbClr val="000000">
                        <a:alpha val="43137"/>
                      </a:srgbClr>
                    </a:outerShdw>
                  </a:effectLst>
                </a:rPr>
                <a:t>R</a:t>
              </a:r>
              <a:r>
                <a:rPr lang="en-US" altLang="zh-CN" b="1" baseline="-25000" noProof="1">
                  <a:solidFill>
                    <a:srgbClr val="00B0F0"/>
                  </a:solidFill>
                  <a:effectLst>
                    <a:outerShdw blurRad="38100" dist="38100" dir="2700000" algn="tl">
                      <a:srgbClr val="000000">
                        <a:alpha val="43137"/>
                      </a:srgbClr>
                    </a:outerShdw>
                  </a:effectLst>
                </a:rPr>
                <a:t>0</a:t>
              </a:r>
              <a:endParaRPr lang="zh-CN" altLang="en-US" b="1" dirty="0">
                <a:solidFill>
                  <a:srgbClr val="00B0F0"/>
                </a:solidFill>
                <a:effectLst>
                  <a:outerShdw blurRad="38100" dist="38100" dir="2700000" algn="tl">
                    <a:srgbClr val="000000">
                      <a:alpha val="43137"/>
                    </a:srgbClr>
                  </a:outerShdw>
                </a:effectLst>
              </a:endParaRPr>
            </a:p>
          </p:txBody>
        </p:sp>
      </p:grpSp>
      <p:sp>
        <p:nvSpPr>
          <p:cNvPr id="76" name="Text Box 19"/>
          <p:cNvSpPr txBox="1">
            <a:spLocks noChangeArrowheads="1"/>
          </p:cNvSpPr>
          <p:nvPr/>
        </p:nvSpPr>
        <p:spPr bwMode="auto">
          <a:xfrm>
            <a:off x="4242103" y="3649082"/>
            <a:ext cx="642941" cy="523220"/>
          </a:xfrm>
          <a:prstGeom prst="rect">
            <a:avLst/>
          </a:prstGeom>
          <a:noFill/>
          <a:ln w="38100">
            <a:noFill/>
            <a:miter lim="800000"/>
            <a:headEnd/>
            <a:tailEnd/>
          </a:ln>
        </p:spPr>
        <p:txBody>
          <a:bodyPr wrap="square">
            <a:spAutoFit/>
          </a:bodyPr>
          <a:lstStyle/>
          <a:p>
            <a:pPr>
              <a:spcBef>
                <a:spcPct val="50000"/>
              </a:spcBef>
              <a:defRPr/>
            </a:pPr>
            <a:r>
              <a:rPr lang="en-US" altLang="zh-CN" sz="2800" b="1" dirty="0">
                <a:effectLst>
                  <a:outerShdw blurRad="38100" dist="38100" dir="2700000" algn="tl">
                    <a:srgbClr val="000000">
                      <a:alpha val="43137"/>
                    </a:srgbClr>
                  </a:outerShdw>
                </a:effectLst>
              </a:rPr>
              <a:t>N</a:t>
            </a:r>
            <a:endParaRPr lang="zh-CN" altLang="en-US" sz="2800" b="1" baseline="-25000" dirty="0">
              <a:effectLst>
                <a:outerShdw blurRad="38100" dist="38100" dir="2700000" algn="tl">
                  <a:srgbClr val="000000">
                    <a:alpha val="43137"/>
                  </a:srgbClr>
                </a:outerShdw>
              </a:effectLst>
            </a:endParaRPr>
          </a:p>
        </p:txBody>
      </p:sp>
      <p:sp>
        <p:nvSpPr>
          <p:cNvPr id="77" name="云形标注 76"/>
          <p:cNvSpPr/>
          <p:nvPr/>
        </p:nvSpPr>
        <p:spPr bwMode="auto">
          <a:xfrm>
            <a:off x="2239471" y="2197911"/>
            <a:ext cx="2006957" cy="1031759"/>
          </a:xfrm>
          <a:prstGeom prst="cloudCallout">
            <a:avLst>
              <a:gd name="adj1" fmla="val 57832"/>
              <a:gd name="adj2" fmla="val -67101"/>
            </a:avLst>
          </a:prstGeom>
          <a:solidFill>
            <a:srgbClr val="04B5C8"/>
          </a:solidFill>
          <a:ln w="9525" cap="flat" cmpd="sng" algn="ctr">
            <a:noFill/>
            <a:prstDash val="solid"/>
            <a:round/>
            <a:headEnd type="none" w="med" len="med"/>
            <a:tailEnd type="none" w="med" len="med"/>
          </a:ln>
          <a:effectLst>
            <a:innerShdw blurRad="63500" dist="50800" dir="8100000">
              <a:prstClr val="black">
                <a:alpha val="50000"/>
              </a:prstClr>
            </a:inn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zh-CN" altLang="en-US" sz="2000" b="1" i="0" u="none" strike="noStrike" cap="none" normalizeH="0" baseline="0" dirty="0">
                <a:ln>
                  <a:noFill/>
                </a:ln>
                <a:solidFill>
                  <a:srgbClr val="FF0000"/>
                </a:solidFill>
                <a:effectLst>
                  <a:outerShdw blurRad="38100" dist="38100" dir="2700000" algn="tl">
                    <a:srgbClr val="000000">
                      <a:alpha val="43137"/>
                    </a:srgbClr>
                  </a:outerShdw>
                </a:effectLst>
                <a:latin typeface="Times New Roman" pitchFamily="18" charset="0"/>
                <a:ea typeface="宋体" pitchFamily="2" charset="-122"/>
              </a:rPr>
              <a:t>诺顿</a:t>
            </a:r>
            <a:endParaRPr kumimoji="1" lang="en-US" altLang="zh-CN" sz="2000" b="1" i="0" u="none" strike="noStrike" cap="none" normalizeH="0" baseline="0" dirty="0">
              <a:ln>
                <a:noFill/>
              </a:ln>
              <a:solidFill>
                <a:srgbClr val="FF0000"/>
              </a:solidFill>
              <a:effectLst>
                <a:outerShdw blurRad="38100" dist="38100" dir="2700000" algn="tl">
                  <a:srgbClr val="000000">
                    <a:alpha val="43137"/>
                  </a:srgbClr>
                </a:outerShdw>
              </a:effectLst>
              <a:latin typeface="Times New Roman" pitchFamily="18" charset="0"/>
              <a:ea typeface="宋体" pitchFamily="2" charset="-122"/>
            </a:endParaRPr>
          </a:p>
          <a:p>
            <a:pPr marL="0" marR="0" indent="0" algn="l" defTabSz="914400" rtl="0" eaLnBrk="1" fontAlgn="base" latinLnBrk="0" hangingPunct="1">
              <a:lnSpc>
                <a:spcPct val="100000"/>
              </a:lnSpc>
              <a:spcBef>
                <a:spcPct val="0"/>
              </a:spcBef>
              <a:spcAft>
                <a:spcPct val="0"/>
              </a:spcAft>
              <a:buClrTx/>
              <a:buSzTx/>
              <a:buFontTx/>
              <a:buNone/>
              <a:tabLst/>
            </a:pPr>
            <a:r>
              <a:rPr kumimoji="1" lang="zh-CN" altLang="en-US" sz="2000" b="1" i="0" u="none" strike="noStrike" cap="none" normalizeH="0" baseline="0" dirty="0">
                <a:ln>
                  <a:noFill/>
                </a:ln>
                <a:solidFill>
                  <a:srgbClr val="FF0000"/>
                </a:solidFill>
                <a:effectLst>
                  <a:outerShdw blurRad="38100" dist="38100" dir="2700000" algn="tl">
                    <a:srgbClr val="000000">
                      <a:alpha val="43137"/>
                    </a:srgbClr>
                  </a:outerShdw>
                </a:effectLst>
                <a:latin typeface="Times New Roman" pitchFamily="18" charset="0"/>
                <a:ea typeface="宋体" pitchFamily="2" charset="-122"/>
              </a:rPr>
              <a:t>等效电路</a:t>
            </a:r>
          </a:p>
        </p:txBody>
      </p:sp>
      <p:grpSp>
        <p:nvGrpSpPr>
          <p:cNvPr id="78" name="组合 77"/>
          <p:cNvGrpSpPr/>
          <p:nvPr/>
        </p:nvGrpSpPr>
        <p:grpSpPr>
          <a:xfrm>
            <a:off x="5785827" y="270838"/>
            <a:ext cx="3213865" cy="3292263"/>
            <a:chOff x="5860014" y="546633"/>
            <a:chExt cx="3213865" cy="3292263"/>
          </a:xfrm>
        </p:grpSpPr>
        <p:sp>
          <p:nvSpPr>
            <p:cNvPr id="79" name="Text Box 32"/>
            <p:cNvSpPr txBox="1">
              <a:spLocks noChangeArrowheads="1"/>
            </p:cNvSpPr>
            <p:nvPr/>
          </p:nvSpPr>
          <p:spPr bwMode="auto">
            <a:xfrm>
              <a:off x="5860014" y="812980"/>
              <a:ext cx="3213865" cy="3025916"/>
            </a:xfrm>
            <a:prstGeom prst="rect">
              <a:avLst/>
            </a:prstGeom>
            <a:solidFill>
              <a:schemeClr val="bg1"/>
            </a:solidFill>
            <a:ln w="38100">
              <a:solidFill>
                <a:srgbClr val="3333FF"/>
              </a:solidFill>
              <a:miter lim="800000"/>
              <a:headEnd/>
              <a:tailEnd/>
            </a:ln>
            <a:effectLst/>
          </p:spPr>
          <p:txBody>
            <a:bodyPr wrap="square" anchor="ctr" anchorCtr="0">
              <a:noAutofit/>
            </a:bodyP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indent="457200" algn="just">
                <a:lnSpc>
                  <a:spcPct val="120000"/>
                </a:lnSpc>
                <a:spcBef>
                  <a:spcPts val="0"/>
                </a:spcBef>
              </a:pPr>
              <a:endParaRPr lang="en-US" altLang="zh-CN" sz="2400" dirty="0"/>
            </a:p>
            <a:p>
              <a:pPr algn="just">
                <a:lnSpc>
                  <a:spcPct val="120000"/>
                </a:lnSpc>
                <a:spcBef>
                  <a:spcPts val="0"/>
                </a:spcBef>
              </a:pPr>
              <a:r>
                <a:rPr lang="en-US" altLang="zh-CN" sz="2400" dirty="0">
                  <a:solidFill>
                    <a:schemeClr val="bg1"/>
                  </a:solidFill>
                  <a:latin typeface="+mn-lt"/>
                  <a:ea typeface="+mn-ea"/>
                </a:rPr>
                <a:t>2. </a:t>
              </a:r>
              <a:r>
                <a:rPr lang="zh-CN" altLang="en-US" sz="2400" dirty="0">
                  <a:solidFill>
                    <a:schemeClr val="bg1"/>
                  </a:solidFill>
                  <a:latin typeface="+mn-lt"/>
                  <a:ea typeface="+mn-ea"/>
                </a:rPr>
                <a:t>换路时，电容电压是连续的，没有跃变；电流不是连续的，发生跃变。</a:t>
              </a:r>
            </a:p>
            <a:p>
              <a:pPr algn="just" eaLnBrk="1" hangingPunct="1">
                <a:spcBef>
                  <a:spcPts val="0"/>
                </a:spcBef>
              </a:pPr>
              <a:endParaRPr lang="zh-CN" altLang="en-US" sz="2400" dirty="0"/>
            </a:p>
          </p:txBody>
        </p:sp>
        <p:sp>
          <p:nvSpPr>
            <p:cNvPr id="80" name="Text Box 44"/>
            <p:cNvSpPr txBox="1">
              <a:spLocks noChangeArrowheads="1"/>
            </p:cNvSpPr>
            <p:nvPr/>
          </p:nvSpPr>
          <p:spPr bwMode="auto">
            <a:xfrm>
              <a:off x="6343328" y="546633"/>
              <a:ext cx="2342418" cy="461665"/>
            </a:xfrm>
            <a:prstGeom prst="rect">
              <a:avLst/>
            </a:prstGeom>
            <a:solidFill>
              <a:srgbClr val="3333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r>
                <a:rPr lang="zh-CN" altLang="en-US" b="1" dirty="0">
                  <a:solidFill>
                    <a:schemeClr val="bg1"/>
                  </a:solidFill>
                  <a:effectLst>
                    <a:outerShdw blurRad="38100" dist="38100" dir="2700000" algn="tl">
                      <a:srgbClr val="000000">
                        <a:alpha val="43137"/>
                      </a:srgbClr>
                    </a:outerShdw>
                  </a:effectLst>
                  <a:latin typeface="楷体_GB2312" pitchFamily="49" charset="-122"/>
                  <a:ea typeface="楷体_GB2312" pitchFamily="49" charset="-122"/>
                </a:rPr>
                <a:t>诺顿定理内容</a:t>
              </a:r>
              <a:endParaRPr lang="zh-CN" altLang="en-US" b="1" dirty="0">
                <a:solidFill>
                  <a:schemeClr val="bg1"/>
                </a:solidFill>
                <a:effectLst>
                  <a:outerShdw blurRad="38100" dist="38100" dir="2700000" algn="tl">
                    <a:srgbClr val="000000">
                      <a:alpha val="43137"/>
                    </a:srgbClr>
                  </a:outerShdw>
                </a:effectLst>
              </a:endParaRPr>
            </a:p>
          </p:txBody>
        </p:sp>
        <p:sp>
          <p:nvSpPr>
            <p:cNvPr id="81" name="TextBox 3"/>
            <p:cNvSpPr txBox="1"/>
            <p:nvPr/>
          </p:nvSpPr>
          <p:spPr bwMode="auto">
            <a:xfrm>
              <a:off x="6081174" y="1022930"/>
              <a:ext cx="2818687" cy="2438927"/>
            </a:xfrm>
            <a:prstGeom prst="rect">
              <a:avLst/>
            </a:prstGeom>
            <a:noFill/>
            <a:ln w="38100">
              <a:noFill/>
              <a:miter lim="800000"/>
              <a:headEnd/>
              <a:tailEnd/>
            </a:ln>
            <a:effectLst/>
          </p:spPr>
          <p:txBody>
            <a:bodyPr wrap="square" rtlCol="0" anchor="t" anchorCtr="0">
              <a:noAutofit/>
            </a:bodyP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r>
                <a:rPr lang="zh-CN" altLang="en-US" b="1" noProof="1">
                  <a:effectLst>
                    <a:outerShdw blurRad="38100" dist="38100" dir="2700000" algn="tl">
                      <a:srgbClr val="000000">
                        <a:alpha val="43137"/>
                      </a:srgbClr>
                    </a:outerShdw>
                  </a:effectLst>
                  <a:latin typeface="宋体" panose="02010600030101010101" pitchFamily="2" charset="-122"/>
                </a:rPr>
                <a:t>    任一</a:t>
              </a:r>
              <a:r>
                <a:rPr lang="zh-CN" altLang="en-US" b="1" noProof="1">
                  <a:solidFill>
                    <a:srgbClr val="FF0000"/>
                  </a:solidFill>
                  <a:effectLst>
                    <a:outerShdw blurRad="38100" dist="38100" dir="2700000" algn="tl">
                      <a:srgbClr val="000000">
                        <a:alpha val="43137"/>
                      </a:srgbClr>
                    </a:outerShdw>
                  </a:effectLst>
                  <a:latin typeface="宋体" panose="02010600030101010101" pitchFamily="2" charset="-122"/>
                </a:rPr>
                <a:t>线性</a:t>
              </a:r>
              <a:r>
                <a:rPr lang="zh-CN" altLang="en-US" b="1" noProof="1">
                  <a:effectLst>
                    <a:outerShdw blurRad="38100" dist="38100" dir="2700000" algn="tl">
                      <a:srgbClr val="000000">
                        <a:alpha val="43137"/>
                      </a:srgbClr>
                    </a:outerShdw>
                  </a:effectLst>
                  <a:latin typeface="宋体" panose="02010600030101010101" pitchFamily="2" charset="-122"/>
                </a:rPr>
                <a:t>有源</a:t>
              </a:r>
              <a:r>
                <a:rPr lang="zh-CN" altLang="en-US" b="1" noProof="1">
                  <a:solidFill>
                    <a:schemeClr val="tx1">
                      <a:lumMod val="95000"/>
                      <a:lumOff val="5000"/>
                    </a:schemeClr>
                  </a:solidFill>
                  <a:effectLst>
                    <a:outerShdw blurRad="38100" dist="38100" dir="2700000" algn="tl">
                      <a:srgbClr val="000000">
                        <a:alpha val="43137"/>
                      </a:srgbClr>
                    </a:outerShdw>
                  </a:effectLst>
                  <a:latin typeface="宋体" panose="02010600030101010101" pitchFamily="2" charset="-122"/>
                </a:rPr>
                <a:t>二端网络</a:t>
              </a:r>
              <a:r>
                <a:rPr lang="en-US" altLang="zh-CN" b="1" noProof="1">
                  <a:effectLst>
                    <a:outerShdw blurRad="38100" dist="38100" dir="2700000" algn="tl">
                      <a:srgbClr val="000000">
                        <a:alpha val="43137"/>
                      </a:srgbClr>
                    </a:outerShdw>
                  </a:effectLst>
                </a:rPr>
                <a:t>N</a:t>
              </a:r>
              <a:r>
                <a:rPr lang="zh-CN" altLang="zh-CN" b="1" noProof="1">
                  <a:effectLst>
                    <a:outerShdw blurRad="38100" dist="38100" dir="2700000" algn="tl">
                      <a:srgbClr val="000000">
                        <a:alpha val="43137"/>
                      </a:srgbClr>
                    </a:outerShdw>
                  </a:effectLst>
                  <a:latin typeface="宋体" panose="02010600030101010101" pitchFamily="2" charset="-122"/>
                </a:rPr>
                <a:t>，就其两个输出端</a:t>
              </a:r>
              <a:r>
                <a:rPr lang="en-US" altLang="zh-CN" b="1" noProof="1">
                  <a:effectLst>
                    <a:outerShdw blurRad="38100" dist="38100" dir="2700000" algn="tl">
                      <a:srgbClr val="000000">
                        <a:alpha val="43137"/>
                      </a:srgbClr>
                    </a:outerShdw>
                  </a:effectLst>
                  <a:latin typeface="宋体" panose="02010600030101010101" pitchFamily="2" charset="-122"/>
                </a:rPr>
                <a:t>a</a:t>
              </a:r>
              <a:r>
                <a:rPr lang="zh-CN" altLang="en-US" b="1" noProof="1">
                  <a:effectLst>
                    <a:outerShdw blurRad="38100" dist="38100" dir="2700000" algn="tl">
                      <a:srgbClr val="000000">
                        <a:alpha val="43137"/>
                      </a:srgbClr>
                    </a:outerShdw>
                  </a:effectLst>
                  <a:latin typeface="宋体" panose="02010600030101010101" pitchFamily="2" charset="-122"/>
                </a:rPr>
                <a:t>、</a:t>
              </a:r>
              <a:r>
                <a:rPr lang="en-US" altLang="zh-CN" b="1" noProof="1">
                  <a:effectLst>
                    <a:outerShdw blurRad="38100" dist="38100" dir="2700000" algn="tl">
                      <a:srgbClr val="000000">
                        <a:alpha val="43137"/>
                      </a:srgbClr>
                    </a:outerShdw>
                  </a:effectLst>
                  <a:latin typeface="宋体" panose="02010600030101010101" pitchFamily="2" charset="-122"/>
                </a:rPr>
                <a:t>b</a:t>
              </a:r>
              <a:r>
                <a:rPr lang="zh-CN" altLang="zh-CN" b="1" noProof="1">
                  <a:effectLst>
                    <a:outerShdw blurRad="38100" dist="38100" dir="2700000" algn="tl">
                      <a:srgbClr val="000000">
                        <a:alpha val="43137"/>
                      </a:srgbClr>
                    </a:outerShdw>
                  </a:effectLst>
                  <a:latin typeface="宋体" panose="02010600030101010101" pitchFamily="2" charset="-122"/>
                </a:rPr>
                <a:t>而言总可等效</a:t>
              </a:r>
              <a:r>
                <a:rPr lang="zh-CN" altLang="en-US" b="1" dirty="0">
                  <a:effectLst>
                    <a:outerShdw blurRad="38100" dist="38100" dir="2700000" algn="tl">
                      <a:srgbClr val="000000">
                        <a:alpha val="43137"/>
                      </a:srgbClr>
                    </a:outerShdw>
                  </a:effectLst>
                  <a:latin typeface="宋体" panose="02010600030101010101" pitchFamily="2" charset="-122"/>
                </a:rPr>
                <a:t>为一个</a:t>
              </a:r>
              <a:r>
                <a:rPr lang="zh-CN" altLang="en-US" b="1" dirty="0">
                  <a:solidFill>
                    <a:srgbClr val="FF0000"/>
                  </a:solidFill>
                  <a:effectLst>
                    <a:outerShdw blurRad="38100" dist="38100" dir="2700000" algn="tl">
                      <a:srgbClr val="000000">
                        <a:alpha val="43137"/>
                      </a:srgbClr>
                    </a:outerShdw>
                  </a:effectLst>
                  <a:latin typeface="宋体" panose="02010600030101010101" pitchFamily="2" charset="-122"/>
                </a:rPr>
                <a:t>独立电流源</a:t>
              </a:r>
              <a:r>
                <a:rPr lang="zh-CN" altLang="en-US" b="1" dirty="0">
                  <a:effectLst>
                    <a:outerShdw blurRad="38100" dist="38100" dir="2700000" algn="tl">
                      <a:srgbClr val="000000">
                        <a:alpha val="43137"/>
                      </a:srgbClr>
                    </a:outerShdw>
                  </a:effectLst>
                  <a:latin typeface="宋体" panose="02010600030101010101" pitchFamily="2" charset="-122"/>
                </a:rPr>
                <a:t>和</a:t>
              </a:r>
              <a:r>
                <a:rPr lang="zh-CN" altLang="en-US" b="1" dirty="0">
                  <a:solidFill>
                    <a:srgbClr val="FF0000"/>
                  </a:solidFill>
                  <a:effectLst>
                    <a:outerShdw blurRad="38100" dist="38100" dir="2700000" algn="tl">
                      <a:srgbClr val="000000">
                        <a:alpha val="43137"/>
                      </a:srgbClr>
                    </a:outerShdw>
                  </a:effectLst>
                  <a:latin typeface="宋体" panose="02010600030101010101" pitchFamily="2" charset="-122"/>
                </a:rPr>
                <a:t>线性电阻</a:t>
              </a:r>
              <a:r>
                <a:rPr lang="zh-CN" altLang="en-US" b="1" dirty="0">
                  <a:solidFill>
                    <a:schemeClr val="tx1">
                      <a:lumMod val="95000"/>
                      <a:lumOff val="5000"/>
                    </a:schemeClr>
                  </a:solidFill>
                  <a:effectLst>
                    <a:outerShdw blurRad="38100" dist="38100" dir="2700000" algn="tl">
                      <a:srgbClr val="000000">
                        <a:alpha val="43137"/>
                      </a:srgbClr>
                    </a:outerShdw>
                  </a:effectLst>
                  <a:latin typeface="宋体" panose="02010600030101010101" pitchFamily="2" charset="-122"/>
                </a:rPr>
                <a:t>并</a:t>
              </a:r>
              <a:r>
                <a:rPr lang="zh-CN" altLang="en-US" b="1" dirty="0">
                  <a:effectLst>
                    <a:outerShdw blurRad="38100" dist="38100" dir="2700000" algn="tl">
                      <a:srgbClr val="000000">
                        <a:alpha val="43137"/>
                      </a:srgbClr>
                    </a:outerShdw>
                  </a:effectLst>
                  <a:latin typeface="宋体" panose="02010600030101010101" pitchFamily="2" charset="-122"/>
                </a:rPr>
                <a:t>联的电路。</a:t>
              </a:r>
              <a:endParaRPr lang="zh-CN" altLang="en-US" b="1" dirty="0">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40926136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6" presetClass="emph" presetSubtype="0" fill="hold" grpId="1" nodeType="withEffect">
                                  <p:stCondLst>
                                    <p:cond delay="0"/>
                                  </p:stCondLst>
                                  <p:childTnLst>
                                    <p:animScale>
                                      <p:cBhvr>
                                        <p:cTn id="20" dur="2000" fill="hold"/>
                                        <p:tgtEl>
                                          <p:spTgt spid="21"/>
                                        </p:tgtEl>
                                      </p:cBhvr>
                                      <p:by x="150000" y="150000"/>
                                    </p:animScale>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2" nodeType="clickEffect">
                                  <p:stCondLst>
                                    <p:cond delay="0"/>
                                  </p:stCondLst>
                                  <p:childTnLst>
                                    <p:set>
                                      <p:cBhvr>
                                        <p:cTn id="24" dur="1" fill="hold">
                                          <p:stCondLst>
                                            <p:cond delay="0"/>
                                          </p:stCondLst>
                                        </p:cTn>
                                        <p:tgtEl>
                                          <p:spTgt spid="21"/>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6" presetClass="emph" presetSubtype="0" fill="hold" grpId="1" nodeType="withEffect">
                                  <p:stCondLst>
                                    <p:cond delay="0"/>
                                  </p:stCondLst>
                                  <p:childTnLst>
                                    <p:animScale>
                                      <p:cBhvr>
                                        <p:cTn id="29" dur="2000" fill="hold"/>
                                        <p:tgtEl>
                                          <p:spTgt spid="22"/>
                                        </p:tgtEl>
                                      </p:cBhvr>
                                      <p:by x="150000" y="150000"/>
                                    </p:animScale>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grpId="2" nodeType="clickEffect">
                                  <p:stCondLst>
                                    <p:cond delay="0"/>
                                  </p:stCondLst>
                                  <p:childTnLst>
                                    <p:animEffect transition="out" filter="fade">
                                      <p:cBhvr>
                                        <p:cTn id="33" dur="500"/>
                                        <p:tgtEl>
                                          <p:spTgt spid="22"/>
                                        </p:tgtEl>
                                      </p:cBhvr>
                                    </p:animEffect>
                                    <p:set>
                                      <p:cBhvr>
                                        <p:cTn id="34" dur="1" fill="hold">
                                          <p:stCondLst>
                                            <p:cond delay="499"/>
                                          </p:stCondLst>
                                        </p:cTn>
                                        <p:tgtEl>
                                          <p:spTgt spid="22"/>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6" presetClass="emph" presetSubtype="0" fill="hold" grpId="1" nodeType="withEffect">
                                  <p:stCondLst>
                                    <p:cond delay="0"/>
                                  </p:stCondLst>
                                  <p:childTnLst>
                                    <p:animScale>
                                      <p:cBhvr>
                                        <p:cTn id="38" dur="2000" fill="hold"/>
                                        <p:tgtEl>
                                          <p:spTgt spid="20"/>
                                        </p:tgtEl>
                                      </p:cBhvr>
                                      <p:by x="150000" y="150000"/>
                                    </p:animScale>
                                  </p:childTnLst>
                                </p:cTn>
                              </p:par>
                            </p:childTnLst>
                          </p:cTn>
                        </p:par>
                      </p:childTnLst>
                    </p:cTn>
                  </p:par>
                  <p:par>
                    <p:cTn id="39" fill="hold">
                      <p:stCondLst>
                        <p:cond delay="indefinite"/>
                      </p:stCondLst>
                      <p:childTnLst>
                        <p:par>
                          <p:cTn id="40" fill="hold">
                            <p:stCondLst>
                              <p:cond delay="0"/>
                            </p:stCondLst>
                            <p:childTnLst>
                              <p:par>
                                <p:cTn id="41" presetID="26" presetClass="emph" presetSubtype="0" fill="hold" nodeType="clickEffect">
                                  <p:stCondLst>
                                    <p:cond delay="0"/>
                                  </p:stCondLst>
                                  <p:childTnLst>
                                    <p:animEffect transition="out" filter="fade">
                                      <p:cBhvr>
                                        <p:cTn id="42" dur="3000" tmFilter="0, 0; .2, .5; .8, .5; 1, 0"/>
                                        <p:tgtEl>
                                          <p:spTgt spid="6"/>
                                        </p:tgtEl>
                                      </p:cBhvr>
                                    </p:animEffect>
                                    <p:animScale>
                                      <p:cBhvr>
                                        <p:cTn id="43" dur="1500" autoRev="1" fill="hold"/>
                                        <p:tgtEl>
                                          <p:spTgt spid="6"/>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ipe(left)">
                                      <p:cBhvr>
                                        <p:cTn id="48" dur="500"/>
                                        <p:tgtEl>
                                          <p:spTgt spid="3"/>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dissolve">
                                      <p:cBhvr>
                                        <p:cTn id="51" dur="500"/>
                                        <p:tgtEl>
                                          <p:spTgt spid="23"/>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dissolve">
                                      <p:cBhvr>
                                        <p:cTn id="54" dur="500"/>
                                        <p:tgtEl>
                                          <p:spTgt spid="24"/>
                                        </p:tgtEl>
                                      </p:cBhvr>
                                    </p:animEffect>
                                  </p:childTnLst>
                                </p:cTn>
                              </p:par>
                              <p:par>
                                <p:cTn id="55" presetID="9" presetClass="entr" presetSubtype="0" fill="hold"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dissolve">
                                      <p:cBhvr>
                                        <p:cTn id="57" dur="500"/>
                                        <p:tgtEl>
                                          <p:spTgt spid="43"/>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dissolve">
                                      <p:cBhvr>
                                        <p:cTn id="60" dur="500"/>
                                        <p:tgtEl>
                                          <p:spTgt spid="44"/>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dissolve">
                                      <p:cBhvr>
                                        <p:cTn id="63" dur="500"/>
                                        <p:tgtEl>
                                          <p:spTgt spid="42"/>
                                        </p:tgtEl>
                                      </p:cBhvr>
                                    </p:animEffect>
                                  </p:childTnLst>
                                </p:cTn>
                              </p:par>
                              <p:par>
                                <p:cTn id="64" presetID="22" presetClass="entr" presetSubtype="1" fill="hold"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up)">
                                      <p:cBhvr>
                                        <p:cTn id="66" dur="500"/>
                                        <p:tgtEl>
                                          <p:spTgt spid="25"/>
                                        </p:tgtEl>
                                      </p:cBhvr>
                                    </p:animEffect>
                                  </p:childTnLst>
                                </p:cTn>
                              </p:par>
                            </p:childTnLst>
                          </p:cTn>
                        </p:par>
                      </p:childTnLst>
                    </p:cTn>
                  </p:par>
                  <p:par>
                    <p:cTn id="67" fill="hold">
                      <p:stCondLst>
                        <p:cond delay="indefinite"/>
                      </p:stCondLst>
                      <p:childTnLst>
                        <p:par>
                          <p:cTn id="68" fill="hold">
                            <p:stCondLst>
                              <p:cond delay="0"/>
                            </p:stCondLst>
                            <p:childTnLst>
                              <p:par>
                                <p:cTn id="69" presetID="1" presetClass="emph" presetSubtype="2" fill="hold" nodeType="clickEffect">
                                  <p:stCondLst>
                                    <p:cond delay="0"/>
                                  </p:stCondLst>
                                  <p:childTnLst>
                                    <p:animClr clrSpc="rgb" dir="cw">
                                      <p:cBhvr>
                                        <p:cTn id="70" dur="500" fill="hold"/>
                                        <p:tgtEl>
                                          <p:spTgt spid="42"/>
                                        </p:tgtEl>
                                        <p:attrNameLst>
                                          <p:attrName>fillcolor</p:attrName>
                                        </p:attrNameLst>
                                      </p:cBhvr>
                                      <p:to>
                                        <a:srgbClr val="FF0000"/>
                                      </p:to>
                                    </p:animClr>
                                    <p:set>
                                      <p:cBhvr>
                                        <p:cTn id="71" dur="500" fill="hold"/>
                                        <p:tgtEl>
                                          <p:spTgt spid="42"/>
                                        </p:tgtEl>
                                        <p:attrNameLst>
                                          <p:attrName>fill.type</p:attrName>
                                        </p:attrNameLst>
                                      </p:cBhvr>
                                      <p:to>
                                        <p:strVal val="solid"/>
                                      </p:to>
                                    </p:set>
                                    <p:set>
                                      <p:cBhvr>
                                        <p:cTn id="72" dur="500" fill="hold"/>
                                        <p:tgtEl>
                                          <p:spTgt spid="42"/>
                                        </p:tgtEl>
                                        <p:attrNameLst>
                                          <p:attrName>fill.on</p:attrName>
                                        </p:attrNameLst>
                                      </p:cBhvr>
                                      <p:to>
                                        <p:strVal val="true"/>
                                      </p:to>
                                    </p:set>
                                  </p:childTnLst>
                                </p:cTn>
                              </p:par>
                              <p:par>
                                <p:cTn id="73" presetID="3" presetClass="emph" presetSubtype="2" fill="hold" grpId="1" nodeType="withEffect">
                                  <p:stCondLst>
                                    <p:cond delay="0"/>
                                  </p:stCondLst>
                                  <p:childTnLst>
                                    <p:animClr clrSpc="rgb" dir="cw">
                                      <p:cBhvr override="childStyle">
                                        <p:cTn id="74" dur="500" fill="hold"/>
                                        <p:tgtEl>
                                          <p:spTgt spid="44"/>
                                        </p:tgtEl>
                                        <p:attrNameLst>
                                          <p:attrName>style.color</p:attrName>
                                        </p:attrNameLst>
                                      </p:cBhvr>
                                      <p:to>
                                        <a:srgbClr val="FF0000"/>
                                      </p:to>
                                    </p:animClr>
                                  </p:childTnLst>
                                </p:cTn>
                              </p:par>
                            </p:childTnLst>
                          </p:cTn>
                        </p:par>
                        <p:par>
                          <p:cTn id="75" fill="hold">
                            <p:stCondLst>
                              <p:cond delay="500"/>
                            </p:stCondLst>
                            <p:childTnLst>
                              <p:par>
                                <p:cTn id="76" presetID="22" presetClass="entr" presetSubtype="1" fill="hold"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wipe(up)">
                                      <p:cBhvr>
                                        <p:cTn id="78" dur="500"/>
                                        <p:tgtEl>
                                          <p:spTgt spid="45"/>
                                        </p:tgtEl>
                                      </p:cBhvr>
                                    </p:animEffect>
                                  </p:childTnLst>
                                </p:cTn>
                              </p:par>
                            </p:childTnLst>
                          </p:cTn>
                        </p:par>
                        <p:par>
                          <p:cTn id="79" fill="hold">
                            <p:stCondLst>
                              <p:cond delay="1000"/>
                            </p:stCondLst>
                            <p:childTnLst>
                              <p:par>
                                <p:cTn id="80" presetID="35" presetClass="emph" presetSubtype="0" fill="hold" grpId="2" nodeType="afterEffect">
                                  <p:stCondLst>
                                    <p:cond delay="0"/>
                                  </p:stCondLst>
                                  <p:childTnLst>
                                    <p:anim calcmode="discrete" valueType="str">
                                      <p:cBhvr>
                                        <p:cTn id="81" dur="1000" fill="hold"/>
                                        <p:tgtEl>
                                          <p:spTgt spid="44"/>
                                        </p:tgtEl>
                                        <p:attrNameLst>
                                          <p:attrName>style.visibility</p:attrName>
                                        </p:attrNameLst>
                                      </p:cBhvr>
                                      <p:tavLst>
                                        <p:tav tm="0">
                                          <p:val>
                                            <p:strVal val="hidden"/>
                                          </p:val>
                                        </p:tav>
                                        <p:tav tm="50000">
                                          <p:val>
                                            <p:strVal val="visible"/>
                                          </p:val>
                                        </p:tav>
                                      </p:tavLst>
                                    </p:anim>
                                  </p:childTnLst>
                                </p:cTn>
                              </p:par>
                            </p:childTnLst>
                          </p:cTn>
                        </p:par>
                      </p:childTnLst>
                    </p:cTn>
                  </p:par>
                  <p:par>
                    <p:cTn id="82" fill="hold">
                      <p:stCondLst>
                        <p:cond delay="indefinite"/>
                      </p:stCondLst>
                      <p:childTnLst>
                        <p:par>
                          <p:cTn id="83" fill="hold">
                            <p:stCondLst>
                              <p:cond delay="0"/>
                            </p:stCondLst>
                            <p:childTnLst>
                              <p:par>
                                <p:cTn id="84" presetID="1" presetClass="emph" presetSubtype="2" fill="hold" nodeType="clickEffect">
                                  <p:stCondLst>
                                    <p:cond delay="0"/>
                                  </p:stCondLst>
                                  <p:childTnLst>
                                    <p:animClr clrSpc="rgb" dir="cw">
                                      <p:cBhvr>
                                        <p:cTn id="85" dur="500" fill="hold"/>
                                        <p:tgtEl>
                                          <p:spTgt spid="23"/>
                                        </p:tgtEl>
                                        <p:attrNameLst>
                                          <p:attrName>fillcolor</p:attrName>
                                        </p:attrNameLst>
                                      </p:cBhvr>
                                      <p:to>
                                        <a:srgbClr val="00CCFF"/>
                                      </p:to>
                                    </p:animClr>
                                    <p:set>
                                      <p:cBhvr>
                                        <p:cTn id="86" dur="500" fill="hold"/>
                                        <p:tgtEl>
                                          <p:spTgt spid="23"/>
                                        </p:tgtEl>
                                        <p:attrNameLst>
                                          <p:attrName>fill.type</p:attrName>
                                        </p:attrNameLst>
                                      </p:cBhvr>
                                      <p:to>
                                        <p:strVal val="solid"/>
                                      </p:to>
                                    </p:set>
                                    <p:set>
                                      <p:cBhvr>
                                        <p:cTn id="87" dur="500" fill="hold"/>
                                        <p:tgtEl>
                                          <p:spTgt spid="23"/>
                                        </p:tgtEl>
                                        <p:attrNameLst>
                                          <p:attrName>fill.on</p:attrName>
                                        </p:attrNameLst>
                                      </p:cBhvr>
                                      <p:to>
                                        <p:strVal val="true"/>
                                      </p:to>
                                    </p:set>
                                  </p:childTnLst>
                                </p:cTn>
                              </p:par>
                              <p:par>
                                <p:cTn id="88" presetID="3" presetClass="emph" presetSubtype="2" fill="hold" grpId="1" nodeType="withEffect">
                                  <p:stCondLst>
                                    <p:cond delay="0"/>
                                  </p:stCondLst>
                                  <p:childTnLst>
                                    <p:animClr clrSpc="rgb" dir="cw">
                                      <p:cBhvr override="childStyle">
                                        <p:cTn id="89" dur="500" fill="hold"/>
                                        <p:tgtEl>
                                          <p:spTgt spid="24"/>
                                        </p:tgtEl>
                                        <p:attrNameLst>
                                          <p:attrName>style.color</p:attrName>
                                        </p:attrNameLst>
                                      </p:cBhvr>
                                      <p:to>
                                        <a:srgbClr val="00CCFF"/>
                                      </p:to>
                                    </p:animClr>
                                  </p:childTnLst>
                                </p:cTn>
                              </p:par>
                            </p:childTnLst>
                          </p:cTn>
                        </p:par>
                        <p:par>
                          <p:cTn id="90" fill="hold">
                            <p:stCondLst>
                              <p:cond delay="500"/>
                            </p:stCondLst>
                            <p:childTnLst>
                              <p:par>
                                <p:cTn id="91" presetID="27" presetClass="emph" presetSubtype="0" fill="hold" grpId="1" nodeType="afterEffect">
                                  <p:stCondLst>
                                    <p:cond delay="0"/>
                                  </p:stCondLst>
                                  <p:childTnLst>
                                    <p:animClr clrSpc="rgb" dir="cw">
                                      <p:cBhvr override="childStyle">
                                        <p:cTn id="92" dur="250" autoRev="1" fill="hold"/>
                                        <p:tgtEl>
                                          <p:spTgt spid="23"/>
                                        </p:tgtEl>
                                        <p:attrNameLst>
                                          <p:attrName>style.color</p:attrName>
                                        </p:attrNameLst>
                                      </p:cBhvr>
                                      <p:to>
                                        <a:schemeClr val="bg1"/>
                                      </p:to>
                                    </p:animClr>
                                    <p:animClr clrSpc="rgb" dir="cw">
                                      <p:cBhvr>
                                        <p:cTn id="93" dur="250" autoRev="1" fill="hold"/>
                                        <p:tgtEl>
                                          <p:spTgt spid="23"/>
                                        </p:tgtEl>
                                        <p:attrNameLst>
                                          <p:attrName>fillcolor</p:attrName>
                                        </p:attrNameLst>
                                      </p:cBhvr>
                                      <p:to>
                                        <a:schemeClr val="bg1"/>
                                      </p:to>
                                    </p:animClr>
                                    <p:set>
                                      <p:cBhvr>
                                        <p:cTn id="94" dur="250" autoRev="1" fill="hold"/>
                                        <p:tgtEl>
                                          <p:spTgt spid="23"/>
                                        </p:tgtEl>
                                        <p:attrNameLst>
                                          <p:attrName>fill.type</p:attrName>
                                        </p:attrNameLst>
                                      </p:cBhvr>
                                      <p:to>
                                        <p:strVal val="solid"/>
                                      </p:to>
                                    </p:set>
                                    <p:set>
                                      <p:cBhvr>
                                        <p:cTn id="95" dur="250" autoRev="1" fill="hold"/>
                                        <p:tgtEl>
                                          <p:spTgt spid="23"/>
                                        </p:tgtEl>
                                        <p:attrNameLst>
                                          <p:attrName>fill.on</p:attrName>
                                        </p:attrNameLst>
                                      </p:cBhvr>
                                      <p:to>
                                        <p:strVal val="true"/>
                                      </p:to>
                                    </p:set>
                                  </p:childTnLst>
                                </p:cTn>
                              </p:par>
                              <p:par>
                                <p:cTn id="96" presetID="35" presetClass="emph" presetSubtype="0" fill="hold" grpId="2" nodeType="withEffect">
                                  <p:stCondLst>
                                    <p:cond delay="0"/>
                                  </p:stCondLst>
                                  <p:childTnLst>
                                    <p:anim calcmode="discrete" valueType="str">
                                      <p:cBhvr>
                                        <p:cTn id="97" dur="1000" fill="hold"/>
                                        <p:tgtEl>
                                          <p:spTgt spid="24"/>
                                        </p:tgtEl>
                                        <p:attrNameLst>
                                          <p:attrName>style.visibility</p:attrName>
                                        </p:attrNameLst>
                                      </p:cBhvr>
                                      <p:tavLst>
                                        <p:tav tm="0">
                                          <p:val>
                                            <p:strVal val="hidden"/>
                                          </p:val>
                                        </p:tav>
                                        <p:tav tm="50000">
                                          <p:val>
                                            <p:strVal val="visible"/>
                                          </p:val>
                                        </p:tav>
                                      </p:tavLst>
                                    </p:anim>
                                  </p:childTnLst>
                                </p:cTn>
                              </p:par>
                            </p:childTnLst>
                          </p:cTn>
                        </p:par>
                      </p:childTnLst>
                    </p:cTn>
                  </p:par>
                  <p:par>
                    <p:cTn id="98" fill="hold">
                      <p:stCondLst>
                        <p:cond delay="indefinite"/>
                      </p:stCondLst>
                      <p:childTnLst>
                        <p:par>
                          <p:cTn id="99" fill="hold">
                            <p:stCondLst>
                              <p:cond delay="0"/>
                            </p:stCondLst>
                            <p:childTnLst>
                              <p:par>
                                <p:cTn id="100" presetID="22" presetClass="entr" presetSubtype="8" fill="hold" nodeType="clickEffect">
                                  <p:stCondLst>
                                    <p:cond delay="0"/>
                                  </p:stCondLst>
                                  <p:childTnLst>
                                    <p:set>
                                      <p:cBhvr>
                                        <p:cTn id="101" dur="1" fill="hold">
                                          <p:stCondLst>
                                            <p:cond delay="0"/>
                                          </p:stCondLst>
                                        </p:cTn>
                                        <p:tgtEl>
                                          <p:spTgt spid="62"/>
                                        </p:tgtEl>
                                        <p:attrNameLst>
                                          <p:attrName>style.visibility</p:attrName>
                                        </p:attrNameLst>
                                      </p:cBhvr>
                                      <p:to>
                                        <p:strVal val="visible"/>
                                      </p:to>
                                    </p:set>
                                    <p:animEffect transition="in" filter="wipe(left)">
                                      <p:cBhvr>
                                        <p:cTn id="102" dur="500"/>
                                        <p:tgtEl>
                                          <p:spTgt spid="62"/>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76"/>
                                        </p:tgtEl>
                                        <p:attrNameLst>
                                          <p:attrName>style.visibility</p:attrName>
                                        </p:attrNameLst>
                                      </p:cBhvr>
                                      <p:to>
                                        <p:strVal val="visible"/>
                                      </p:to>
                                    </p:set>
                                    <p:animEffect transition="in" filter="wipe(left)">
                                      <p:cBhvr>
                                        <p:cTn id="105" dur="500"/>
                                        <p:tgtEl>
                                          <p:spTgt spid="76"/>
                                        </p:tgtEl>
                                      </p:cBhvr>
                                    </p:animEffect>
                                  </p:childTnLst>
                                </p:cTn>
                              </p:par>
                            </p:childTnLst>
                          </p:cTn>
                        </p:par>
                      </p:childTnLst>
                    </p:cTn>
                  </p:par>
                  <p:par>
                    <p:cTn id="106" fill="hold">
                      <p:stCondLst>
                        <p:cond delay="indefinite"/>
                      </p:stCondLst>
                      <p:childTnLst>
                        <p:par>
                          <p:cTn id="107" fill="hold">
                            <p:stCondLst>
                              <p:cond delay="0"/>
                            </p:stCondLst>
                            <p:childTnLst>
                              <p:par>
                                <p:cTn id="108" presetID="23" presetClass="entr" presetSubtype="16" fill="hold" nodeType="clickEffect">
                                  <p:stCondLst>
                                    <p:cond delay="0"/>
                                  </p:stCondLst>
                                  <p:childTnLst>
                                    <p:set>
                                      <p:cBhvr>
                                        <p:cTn id="109" dur="1" fill="hold">
                                          <p:stCondLst>
                                            <p:cond delay="0"/>
                                          </p:stCondLst>
                                        </p:cTn>
                                        <p:tgtEl>
                                          <p:spTgt spid="70"/>
                                        </p:tgtEl>
                                        <p:attrNameLst>
                                          <p:attrName>style.visibility</p:attrName>
                                        </p:attrNameLst>
                                      </p:cBhvr>
                                      <p:to>
                                        <p:strVal val="visible"/>
                                      </p:to>
                                    </p:set>
                                    <p:anim calcmode="lin" valueType="num">
                                      <p:cBhvr>
                                        <p:cTn id="110" dur="500" fill="hold"/>
                                        <p:tgtEl>
                                          <p:spTgt spid="70"/>
                                        </p:tgtEl>
                                        <p:attrNameLst>
                                          <p:attrName>ppt_w</p:attrName>
                                        </p:attrNameLst>
                                      </p:cBhvr>
                                      <p:tavLst>
                                        <p:tav tm="0">
                                          <p:val>
                                            <p:fltVal val="0"/>
                                          </p:val>
                                        </p:tav>
                                        <p:tav tm="100000">
                                          <p:val>
                                            <p:strVal val="#ppt_w"/>
                                          </p:val>
                                        </p:tav>
                                      </p:tavLst>
                                    </p:anim>
                                    <p:anim calcmode="lin" valueType="num">
                                      <p:cBhvr>
                                        <p:cTn id="111" dur="500" fill="hold"/>
                                        <p:tgtEl>
                                          <p:spTgt spid="70"/>
                                        </p:tgtEl>
                                        <p:attrNameLst>
                                          <p:attrName>ppt_h</p:attrName>
                                        </p:attrNameLst>
                                      </p:cBhvr>
                                      <p:tavLst>
                                        <p:tav tm="0">
                                          <p:val>
                                            <p:fltVal val="0"/>
                                          </p:val>
                                        </p:tav>
                                        <p:tav tm="100000">
                                          <p:val>
                                            <p:strVal val="#ppt_h"/>
                                          </p:val>
                                        </p:tav>
                                      </p:tavLst>
                                    </p:anim>
                                  </p:childTnLst>
                                </p:cTn>
                              </p:par>
                              <p:par>
                                <p:cTn id="112" presetID="9" presetClass="exit" presetSubtype="0" fill="hold" grpId="1" nodeType="withEffect">
                                  <p:stCondLst>
                                    <p:cond delay="0"/>
                                  </p:stCondLst>
                                  <p:childTnLst>
                                    <p:animEffect transition="out" filter="dissolve">
                                      <p:cBhvr>
                                        <p:cTn id="113" dur="500"/>
                                        <p:tgtEl>
                                          <p:spTgt spid="76"/>
                                        </p:tgtEl>
                                      </p:cBhvr>
                                    </p:animEffect>
                                    <p:set>
                                      <p:cBhvr>
                                        <p:cTn id="114" dur="1" fill="hold">
                                          <p:stCondLst>
                                            <p:cond delay="499"/>
                                          </p:stCondLst>
                                        </p:cTn>
                                        <p:tgtEl>
                                          <p:spTgt spid="76"/>
                                        </p:tgtEl>
                                        <p:attrNameLst>
                                          <p:attrName>style.visibility</p:attrName>
                                        </p:attrNameLst>
                                      </p:cBhvr>
                                      <p:to>
                                        <p:strVal val="hidden"/>
                                      </p:to>
                                    </p:set>
                                  </p:childTnLst>
                                </p:cTn>
                              </p:par>
                              <p:par>
                                <p:cTn id="115" presetID="9" presetClass="entr" presetSubtype="0" fill="hold" grpId="0" nodeType="withEffect">
                                  <p:stCondLst>
                                    <p:cond delay="0"/>
                                  </p:stCondLst>
                                  <p:childTnLst>
                                    <p:set>
                                      <p:cBhvr>
                                        <p:cTn id="116" dur="1" fill="hold">
                                          <p:stCondLst>
                                            <p:cond delay="0"/>
                                          </p:stCondLst>
                                        </p:cTn>
                                        <p:tgtEl>
                                          <p:spTgt spid="61"/>
                                        </p:tgtEl>
                                        <p:attrNameLst>
                                          <p:attrName>style.visibility</p:attrName>
                                        </p:attrNameLst>
                                      </p:cBhvr>
                                      <p:to>
                                        <p:strVal val="visible"/>
                                      </p:to>
                                    </p:set>
                                    <p:animEffect transition="in" filter="dissolve">
                                      <p:cBhvr>
                                        <p:cTn id="117" dur="500"/>
                                        <p:tgtEl>
                                          <p:spTgt spid="61"/>
                                        </p:tgtEl>
                                      </p:cBhvr>
                                    </p:animEffect>
                                  </p:childTnLst>
                                </p:cTn>
                              </p:par>
                            </p:childTnLst>
                          </p:cTn>
                        </p:par>
                      </p:childTnLst>
                    </p:cTn>
                  </p:par>
                  <p:par>
                    <p:cTn id="118" fill="hold">
                      <p:stCondLst>
                        <p:cond delay="indefinite"/>
                      </p:stCondLst>
                      <p:childTnLst>
                        <p:par>
                          <p:cTn id="119" fill="hold">
                            <p:stCondLst>
                              <p:cond delay="0"/>
                            </p:stCondLst>
                            <p:childTnLst>
                              <p:par>
                                <p:cTn id="120" presetID="22" presetClass="entr" presetSubtype="2" fill="hold" nodeType="clickEffect">
                                  <p:stCondLst>
                                    <p:cond delay="0"/>
                                  </p:stCondLst>
                                  <p:childTnLst>
                                    <p:set>
                                      <p:cBhvr>
                                        <p:cTn id="121" dur="1" fill="hold">
                                          <p:stCondLst>
                                            <p:cond delay="0"/>
                                          </p:stCondLst>
                                        </p:cTn>
                                        <p:tgtEl>
                                          <p:spTgt spid="73"/>
                                        </p:tgtEl>
                                        <p:attrNameLst>
                                          <p:attrName>style.visibility</p:attrName>
                                        </p:attrNameLst>
                                      </p:cBhvr>
                                      <p:to>
                                        <p:strVal val="visible"/>
                                      </p:to>
                                    </p:set>
                                    <p:animEffect transition="in" filter="wipe(right)">
                                      <p:cBhvr>
                                        <p:cTn id="122" dur="500"/>
                                        <p:tgtEl>
                                          <p:spTgt spid="73"/>
                                        </p:tgtEl>
                                      </p:cBhvr>
                                    </p:animEffect>
                                  </p:childTnLst>
                                </p:cTn>
                              </p:par>
                            </p:childTnLst>
                          </p:cTn>
                        </p:par>
                      </p:childTnLst>
                    </p:cTn>
                  </p:par>
                  <p:par>
                    <p:cTn id="123" fill="hold">
                      <p:stCondLst>
                        <p:cond delay="indefinite"/>
                      </p:stCondLst>
                      <p:childTnLst>
                        <p:par>
                          <p:cTn id="124" fill="hold">
                            <p:stCondLst>
                              <p:cond delay="0"/>
                            </p:stCondLst>
                            <p:childTnLst>
                              <p:par>
                                <p:cTn id="125" presetID="9" presetClass="exit" presetSubtype="0" fill="hold" nodeType="clickEffect">
                                  <p:stCondLst>
                                    <p:cond delay="0"/>
                                  </p:stCondLst>
                                  <p:childTnLst>
                                    <p:animEffect transition="out" filter="dissolve">
                                      <p:cBhvr>
                                        <p:cTn id="126" dur="500"/>
                                        <p:tgtEl>
                                          <p:spTgt spid="70"/>
                                        </p:tgtEl>
                                      </p:cBhvr>
                                    </p:animEffect>
                                    <p:set>
                                      <p:cBhvr>
                                        <p:cTn id="127" dur="1" fill="hold">
                                          <p:stCondLst>
                                            <p:cond delay="499"/>
                                          </p:stCondLst>
                                        </p:cTn>
                                        <p:tgtEl>
                                          <p:spTgt spid="70"/>
                                        </p:tgtEl>
                                        <p:attrNameLst>
                                          <p:attrName>style.visibility</p:attrName>
                                        </p:attrNameLst>
                                      </p:cBhvr>
                                      <p:to>
                                        <p:strVal val="hidden"/>
                                      </p:to>
                                    </p:set>
                                  </p:childTnLst>
                                </p:cTn>
                              </p:par>
                              <p:par>
                                <p:cTn id="128" presetID="10" presetClass="entr" presetSubtype="0" fill="hold" grpId="0" nodeType="withEffect">
                                  <p:stCondLst>
                                    <p:cond delay="0"/>
                                  </p:stCondLst>
                                  <p:childTnLst>
                                    <p:set>
                                      <p:cBhvr>
                                        <p:cTn id="129" dur="1" fill="hold">
                                          <p:stCondLst>
                                            <p:cond delay="0"/>
                                          </p:stCondLst>
                                        </p:cTn>
                                        <p:tgtEl>
                                          <p:spTgt spid="77"/>
                                        </p:tgtEl>
                                        <p:attrNameLst>
                                          <p:attrName>style.visibility</p:attrName>
                                        </p:attrNameLst>
                                      </p:cBhvr>
                                      <p:to>
                                        <p:strVal val="visible"/>
                                      </p:to>
                                    </p:set>
                                    <p:animEffect transition="in" filter="fade">
                                      <p:cBhvr>
                                        <p:cTn id="130" dur="1500"/>
                                        <p:tgtEl>
                                          <p:spTgt spid="77"/>
                                        </p:tgtEl>
                                      </p:cBhvr>
                                    </p:animEffect>
                                  </p:childTnLst>
                                </p:cTn>
                              </p:par>
                            </p:childTnLst>
                          </p:cTn>
                        </p:par>
                      </p:childTnLst>
                    </p:cTn>
                  </p:par>
                  <p:par>
                    <p:cTn id="131" fill="hold">
                      <p:stCondLst>
                        <p:cond delay="indefinite"/>
                      </p:stCondLst>
                      <p:childTnLst>
                        <p:par>
                          <p:cTn id="132" fill="hold">
                            <p:stCondLst>
                              <p:cond delay="0"/>
                            </p:stCondLst>
                            <p:childTnLst>
                              <p:par>
                                <p:cTn id="133" presetID="22" presetClass="entr" presetSubtype="1" fill="hold" nodeType="clickEffect">
                                  <p:stCondLst>
                                    <p:cond delay="0"/>
                                  </p:stCondLst>
                                  <p:childTnLst>
                                    <p:set>
                                      <p:cBhvr>
                                        <p:cTn id="134" dur="1" fill="hold">
                                          <p:stCondLst>
                                            <p:cond delay="0"/>
                                          </p:stCondLst>
                                        </p:cTn>
                                        <p:tgtEl>
                                          <p:spTgt spid="78"/>
                                        </p:tgtEl>
                                        <p:attrNameLst>
                                          <p:attrName>style.visibility</p:attrName>
                                        </p:attrNameLst>
                                      </p:cBhvr>
                                      <p:to>
                                        <p:strVal val="visible"/>
                                      </p:to>
                                    </p:set>
                                    <p:animEffect transition="in" filter="wipe(up)">
                                      <p:cBhvr>
                                        <p:cTn id="13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p:bldP spid="20" grpId="1"/>
      <p:bldP spid="21" grpId="0"/>
      <p:bldP spid="21" grpId="1"/>
      <p:bldP spid="21" grpId="2"/>
      <p:bldP spid="22" grpId="0"/>
      <p:bldP spid="22" grpId="1"/>
      <p:bldP spid="22" grpId="2"/>
      <p:bldP spid="23" grpId="0" animBg="1"/>
      <p:bldP spid="23" grpId="1" animBg="1"/>
      <p:bldP spid="24" grpId="0"/>
      <p:bldP spid="24" grpId="1"/>
      <p:bldP spid="24" grpId="2"/>
      <p:bldP spid="42" grpId="0" animBg="1"/>
      <p:bldP spid="44" grpId="0"/>
      <p:bldP spid="44" grpId="1"/>
      <p:bldP spid="44" grpId="2"/>
      <p:bldP spid="61" grpId="0"/>
      <p:bldP spid="76" grpId="0"/>
      <p:bldP spid="76" grpId="1"/>
      <p:bldP spid="7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96548" y="724100"/>
            <a:ext cx="835292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3600" b="1">
                <a:solidFill>
                  <a:schemeClr val="bg1"/>
                </a:solidFill>
                <a:latin typeface="Times New Roman" panose="02020603050405020304" pitchFamily="18" charset="0"/>
                <a:ea typeface="楷体_GB2312" pitchFamily="49" charset="-122"/>
              </a:defRPr>
            </a:lvl1pPr>
            <a:lvl2pPr marL="742950" indent="-285750">
              <a:defRPr kumimoji="1" sz="3600" b="1">
                <a:solidFill>
                  <a:schemeClr val="bg1"/>
                </a:solidFill>
                <a:latin typeface="Times New Roman" panose="02020603050405020304" pitchFamily="18" charset="0"/>
                <a:ea typeface="楷体_GB2312" pitchFamily="49" charset="-122"/>
              </a:defRPr>
            </a:lvl2pPr>
            <a:lvl3pPr marL="1143000" indent="-228600">
              <a:defRPr kumimoji="1" sz="3600" b="1">
                <a:solidFill>
                  <a:schemeClr val="bg1"/>
                </a:solidFill>
                <a:latin typeface="Times New Roman" panose="02020603050405020304" pitchFamily="18" charset="0"/>
                <a:ea typeface="楷体_GB2312" pitchFamily="49" charset="-122"/>
              </a:defRPr>
            </a:lvl3pPr>
            <a:lvl4pPr marL="1600200" indent="-228600">
              <a:defRPr kumimoji="1" sz="3600" b="1">
                <a:solidFill>
                  <a:schemeClr val="bg1"/>
                </a:solidFill>
                <a:latin typeface="Times New Roman" panose="02020603050405020304" pitchFamily="18" charset="0"/>
                <a:ea typeface="楷体_GB2312" pitchFamily="49" charset="-122"/>
              </a:defRPr>
            </a:lvl4pPr>
            <a:lvl5pPr marL="2057400" indent="-228600">
              <a:defRPr kumimoji="1" sz="3600" b="1">
                <a:solidFill>
                  <a:schemeClr val="bg1"/>
                </a:solidFill>
                <a:latin typeface="Times New Roman" panose="02020603050405020304" pitchFamily="18" charset="0"/>
                <a:ea typeface="楷体_GB2312" pitchFamily="49" charset="-122"/>
              </a:defRPr>
            </a:lvl5pPr>
            <a:lvl6pPr marL="2514600" indent="-228600" eaLnBrk="0" fontAlgn="base" hangingPunct="0">
              <a:spcBef>
                <a:spcPct val="0"/>
              </a:spcBef>
              <a:spcAft>
                <a:spcPct val="0"/>
              </a:spcAft>
              <a:defRPr kumimoji="1" sz="3600" b="1">
                <a:solidFill>
                  <a:schemeClr val="bg1"/>
                </a:solidFill>
                <a:latin typeface="Times New Roman" panose="02020603050405020304" pitchFamily="18" charset="0"/>
                <a:ea typeface="楷体_GB2312" pitchFamily="49" charset="-122"/>
              </a:defRPr>
            </a:lvl6pPr>
            <a:lvl7pPr marL="2971800" indent="-228600" eaLnBrk="0" fontAlgn="base" hangingPunct="0">
              <a:spcBef>
                <a:spcPct val="0"/>
              </a:spcBef>
              <a:spcAft>
                <a:spcPct val="0"/>
              </a:spcAft>
              <a:defRPr kumimoji="1" sz="3600" b="1">
                <a:solidFill>
                  <a:schemeClr val="bg1"/>
                </a:solidFill>
                <a:latin typeface="Times New Roman" panose="02020603050405020304" pitchFamily="18" charset="0"/>
                <a:ea typeface="楷体_GB2312" pitchFamily="49" charset="-122"/>
              </a:defRPr>
            </a:lvl7pPr>
            <a:lvl8pPr marL="3429000" indent="-228600" eaLnBrk="0" fontAlgn="base" hangingPunct="0">
              <a:spcBef>
                <a:spcPct val="0"/>
              </a:spcBef>
              <a:spcAft>
                <a:spcPct val="0"/>
              </a:spcAft>
              <a:defRPr kumimoji="1" sz="3600" b="1">
                <a:solidFill>
                  <a:schemeClr val="bg1"/>
                </a:solidFill>
                <a:latin typeface="Times New Roman" panose="02020603050405020304" pitchFamily="18" charset="0"/>
                <a:ea typeface="楷体_GB2312" pitchFamily="49" charset="-122"/>
              </a:defRPr>
            </a:lvl8pPr>
            <a:lvl9pPr marL="3886200" indent="-228600" eaLnBrk="0" fontAlgn="base" hangingPunct="0">
              <a:spcBef>
                <a:spcPct val="0"/>
              </a:spcBef>
              <a:spcAft>
                <a:spcPct val="0"/>
              </a:spcAft>
              <a:defRPr kumimoji="1" sz="3600" b="1">
                <a:solidFill>
                  <a:schemeClr val="bg1"/>
                </a:solidFill>
                <a:latin typeface="Times New Roman" panose="02020603050405020304" pitchFamily="18" charset="0"/>
                <a:ea typeface="楷体_GB2312" pitchFamily="49" charset="-122"/>
              </a:defRPr>
            </a:lvl9pPr>
          </a:lstStyle>
          <a:p>
            <a:pPr algn="just">
              <a:spcBef>
                <a:spcPct val="50000"/>
              </a:spcBef>
              <a:buFont typeface="Arial" panose="020B0604020202020204" pitchFamily="34" charset="0"/>
              <a:buNone/>
              <a:defRPr/>
            </a:pPr>
            <a:r>
              <a:rPr lang="zh-CN" altLang="en-US" sz="2800" dirty="0">
                <a:solidFill>
                  <a:schemeClr val="tx1">
                    <a:lumMod val="50000"/>
                  </a:schemeClr>
                </a:solidFill>
                <a:latin typeface="+mn-ea"/>
                <a:ea typeface="+mn-ea"/>
              </a:rPr>
              <a:t>  戴维南定理和诺顿定理统称为</a:t>
            </a:r>
            <a:r>
              <a:rPr lang="zh-CN" altLang="en-US" sz="2800" u="sng" dirty="0">
                <a:solidFill>
                  <a:srgbClr val="FF0000"/>
                </a:solidFill>
                <a:latin typeface="+mn-ea"/>
                <a:ea typeface="+mn-ea"/>
              </a:rPr>
              <a:t>等效电源定理</a:t>
            </a:r>
            <a:endParaRPr lang="zh-CN" altLang="en-US" sz="2800" dirty="0">
              <a:solidFill>
                <a:schemeClr val="tx1">
                  <a:lumMod val="50000"/>
                </a:schemeClr>
              </a:solidFill>
              <a:latin typeface="+mn-ea"/>
              <a:ea typeface="+mn-ea"/>
            </a:endParaRPr>
          </a:p>
        </p:txBody>
      </p:sp>
      <p:sp>
        <p:nvSpPr>
          <p:cNvPr id="14342" name="矩形 5"/>
          <p:cNvSpPr>
            <a:spLocks noChangeArrowheads="1"/>
          </p:cNvSpPr>
          <p:nvPr/>
        </p:nvSpPr>
        <p:spPr bwMode="auto">
          <a:xfrm>
            <a:off x="80907" y="253228"/>
            <a:ext cx="636424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just">
              <a:lnSpc>
                <a:spcPct val="110000"/>
              </a:lnSpc>
              <a:spcBef>
                <a:spcPts val="600"/>
              </a:spcBef>
              <a:buClr>
                <a:schemeClr val="accent1"/>
              </a:buClr>
              <a:buSzPct val="80000"/>
              <a:buFont typeface="Wingdings 2" panose="05020102010507070707" pitchFamily="18" charset="2"/>
              <a:buChar char=""/>
              <a:defRPr sz="2400">
                <a:solidFill>
                  <a:srgbClr val="1A93C8"/>
                </a:solidFill>
                <a:latin typeface="幼圆" panose="02010509060101010101" pitchFamily="49" charset="-122"/>
                <a:ea typeface="幼圆" panose="02010509060101010101" pitchFamily="49" charset="-122"/>
              </a:defRPr>
            </a:lvl1pPr>
            <a:lvl2pPr marL="742950" indent="-285750">
              <a:lnSpc>
                <a:spcPct val="120000"/>
              </a:lnSpc>
              <a:spcAft>
                <a:spcPts val="600"/>
              </a:spcAft>
              <a:buClr>
                <a:srgbClr val="A1BBEE"/>
              </a:buClr>
              <a:buFont typeface="幼圆" panose="02010509060101010101" pitchFamily="49" charset="-122"/>
              <a:buChar char=" "/>
              <a:defRPr>
                <a:solidFill>
                  <a:schemeClr val="tx1"/>
                </a:solidFill>
                <a:latin typeface="幼圆" panose="02010509060101010101" pitchFamily="49" charset="-122"/>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nSpc>
                <a:spcPct val="100000"/>
              </a:lnSpc>
              <a:spcBef>
                <a:spcPct val="50000"/>
              </a:spcBef>
              <a:buClrTx/>
              <a:buSzTx/>
              <a:buFont typeface="Arial" panose="020B0604020202020204" pitchFamily="34" charset="0"/>
              <a:buNone/>
            </a:pPr>
            <a:r>
              <a:rPr lang="zh-CN" altLang="en-US" sz="3200" b="1" dirty="0">
                <a:solidFill>
                  <a:schemeClr val="accent2">
                    <a:lumMod val="50000"/>
                  </a:schemeClr>
                </a:solidFill>
                <a:effectLst>
                  <a:outerShdw blurRad="38100" dist="38100" dir="2700000" algn="tl">
                    <a:srgbClr val="000000">
                      <a:alpha val="43137"/>
                    </a:srgbClr>
                  </a:outerShdw>
                </a:effectLst>
                <a:latin typeface="+mj-lt"/>
                <a:ea typeface="+mn-ea"/>
              </a:rPr>
              <a:t>三、线性含源单口网络的等效电路</a:t>
            </a:r>
          </a:p>
        </p:txBody>
      </p:sp>
      <p:pic>
        <p:nvPicPr>
          <p:cNvPr id="7" name="图片 6"/>
          <p:cNvPicPr>
            <a:picLocks noChangeAspect="1"/>
          </p:cNvPicPr>
          <p:nvPr/>
        </p:nvPicPr>
        <p:blipFill>
          <a:blip r:embed="rId2" cstate="print"/>
          <a:stretch>
            <a:fillRect/>
          </a:stretch>
        </p:blipFill>
        <p:spPr>
          <a:xfrm>
            <a:off x="611560" y="2189366"/>
            <a:ext cx="1568764" cy="1523685"/>
          </a:xfrm>
          <a:prstGeom prst="rect">
            <a:avLst/>
          </a:prstGeom>
        </p:spPr>
      </p:pic>
      <p:pic>
        <p:nvPicPr>
          <p:cNvPr id="2" name="图片 1"/>
          <p:cNvPicPr>
            <a:picLocks noChangeAspect="1"/>
          </p:cNvPicPr>
          <p:nvPr/>
        </p:nvPicPr>
        <p:blipFill>
          <a:blip r:embed="rId3" cstate="print"/>
          <a:stretch>
            <a:fillRect/>
          </a:stretch>
        </p:blipFill>
        <p:spPr>
          <a:xfrm>
            <a:off x="3566356" y="3713051"/>
            <a:ext cx="1413312" cy="1080797"/>
          </a:xfrm>
          <a:prstGeom prst="rect">
            <a:avLst/>
          </a:prstGeom>
        </p:spPr>
      </p:pic>
      <p:pic>
        <p:nvPicPr>
          <p:cNvPr id="3" name="图片 2"/>
          <p:cNvPicPr>
            <a:picLocks noChangeAspect="1"/>
          </p:cNvPicPr>
          <p:nvPr/>
        </p:nvPicPr>
        <p:blipFill>
          <a:blip r:embed="rId4" cstate="print"/>
          <a:stretch>
            <a:fillRect/>
          </a:stretch>
        </p:blipFill>
        <p:spPr>
          <a:xfrm>
            <a:off x="3576541" y="2524731"/>
            <a:ext cx="1522558" cy="1069247"/>
          </a:xfrm>
          <a:prstGeom prst="rect">
            <a:avLst/>
          </a:prstGeom>
        </p:spPr>
      </p:pic>
      <p:pic>
        <p:nvPicPr>
          <p:cNvPr id="6" name="图片 5"/>
          <p:cNvPicPr>
            <a:picLocks noChangeAspect="1"/>
          </p:cNvPicPr>
          <p:nvPr/>
        </p:nvPicPr>
        <p:blipFill>
          <a:blip r:embed="rId5" cstate="print"/>
          <a:stretch>
            <a:fillRect/>
          </a:stretch>
        </p:blipFill>
        <p:spPr>
          <a:xfrm>
            <a:off x="3566356" y="1446654"/>
            <a:ext cx="1368569" cy="1120422"/>
          </a:xfrm>
          <a:prstGeom prst="rect">
            <a:avLst/>
          </a:prstGeom>
        </p:spPr>
      </p:pic>
      <p:cxnSp>
        <p:nvCxnSpPr>
          <p:cNvPr id="27" name="直接箭头连接符 26"/>
          <p:cNvCxnSpPr/>
          <p:nvPr/>
        </p:nvCxnSpPr>
        <p:spPr bwMode="auto">
          <a:xfrm flipV="1">
            <a:off x="2180324" y="1888677"/>
            <a:ext cx="1262591" cy="648072"/>
          </a:xfrm>
          <a:prstGeom prst="straightConnector1">
            <a:avLst/>
          </a:prstGeom>
          <a:solidFill>
            <a:schemeClr val="accent1"/>
          </a:solidFill>
          <a:ln w="50800" cap="flat" cmpd="sng" algn="ctr">
            <a:solidFill>
              <a:schemeClr val="tx1"/>
            </a:solidFill>
            <a:prstDash val="solid"/>
            <a:round/>
            <a:headEnd type="none" w="med" len="med"/>
            <a:tailEnd type="triangle"/>
          </a:ln>
          <a:effectLst/>
        </p:spPr>
      </p:cxnSp>
      <p:cxnSp>
        <p:nvCxnSpPr>
          <p:cNvPr id="29" name="直接箭头连接符 28"/>
          <p:cNvCxnSpPr/>
          <p:nvPr/>
        </p:nvCxnSpPr>
        <p:spPr bwMode="auto">
          <a:xfrm flipV="1">
            <a:off x="2180324" y="2858362"/>
            <a:ext cx="1262591" cy="0"/>
          </a:xfrm>
          <a:prstGeom prst="straightConnector1">
            <a:avLst/>
          </a:prstGeom>
          <a:solidFill>
            <a:schemeClr val="accent1"/>
          </a:solidFill>
          <a:ln w="50800" cap="flat" cmpd="sng" algn="ctr">
            <a:solidFill>
              <a:schemeClr val="tx1"/>
            </a:solidFill>
            <a:prstDash val="solid"/>
            <a:round/>
            <a:headEnd type="none" w="med" len="med"/>
            <a:tailEnd type="triangle"/>
          </a:ln>
          <a:effectLst/>
        </p:spPr>
      </p:cxnSp>
      <p:cxnSp>
        <p:nvCxnSpPr>
          <p:cNvPr id="31" name="直接箭头连接符 30"/>
          <p:cNvCxnSpPr/>
          <p:nvPr/>
        </p:nvCxnSpPr>
        <p:spPr bwMode="auto">
          <a:xfrm>
            <a:off x="2143108" y="3143254"/>
            <a:ext cx="1285884" cy="785818"/>
          </a:xfrm>
          <a:prstGeom prst="straightConnector1">
            <a:avLst/>
          </a:prstGeom>
          <a:solidFill>
            <a:schemeClr val="accent1"/>
          </a:solidFill>
          <a:ln w="50800" cap="flat" cmpd="sng" algn="ctr">
            <a:solidFill>
              <a:schemeClr val="tx1"/>
            </a:solidFill>
            <a:prstDash val="solid"/>
            <a:round/>
            <a:headEnd type="none" w="med" len="med"/>
            <a:tailEnd type="triangle"/>
          </a:ln>
          <a:effectLst/>
        </p:spPr>
      </p:cxnSp>
      <p:cxnSp>
        <p:nvCxnSpPr>
          <p:cNvPr id="14341" name="直接箭头连接符 14340"/>
          <p:cNvCxnSpPr/>
          <p:nvPr/>
        </p:nvCxnSpPr>
        <p:spPr bwMode="auto">
          <a:xfrm>
            <a:off x="4857752" y="1785932"/>
            <a:ext cx="1000132" cy="357190"/>
          </a:xfrm>
          <a:prstGeom prst="straightConnector1">
            <a:avLst/>
          </a:prstGeom>
          <a:solidFill>
            <a:schemeClr val="accent1"/>
          </a:solidFill>
          <a:ln w="44450" cap="flat" cmpd="sng" algn="ctr">
            <a:solidFill>
              <a:srgbClr val="C00000"/>
            </a:solidFill>
            <a:prstDash val="solid"/>
            <a:round/>
            <a:headEnd type="none" w="med" len="med"/>
            <a:tailEnd type="triangle"/>
          </a:ln>
          <a:effectLst/>
        </p:spPr>
      </p:cxnSp>
      <p:cxnSp>
        <p:nvCxnSpPr>
          <p:cNvPr id="14344" name="直接箭头连接符 14343"/>
          <p:cNvCxnSpPr/>
          <p:nvPr/>
        </p:nvCxnSpPr>
        <p:spPr bwMode="auto">
          <a:xfrm flipV="1">
            <a:off x="4857752" y="2253340"/>
            <a:ext cx="1017288" cy="747038"/>
          </a:xfrm>
          <a:prstGeom prst="straightConnector1">
            <a:avLst/>
          </a:prstGeom>
          <a:solidFill>
            <a:schemeClr val="accent1"/>
          </a:solidFill>
          <a:ln w="44450" cap="flat" cmpd="sng" algn="ctr">
            <a:solidFill>
              <a:srgbClr val="C00000"/>
            </a:solidFill>
            <a:prstDash val="solid"/>
            <a:round/>
            <a:headEnd type="none" w="med" len="med"/>
            <a:tailEnd type="triangle"/>
          </a:ln>
          <a:effectLst/>
        </p:spPr>
      </p:cxnSp>
      <p:cxnSp>
        <p:nvCxnSpPr>
          <p:cNvPr id="14350" name="直接箭头连接符 14349"/>
          <p:cNvCxnSpPr/>
          <p:nvPr/>
        </p:nvCxnSpPr>
        <p:spPr bwMode="auto">
          <a:xfrm>
            <a:off x="4857752" y="3214692"/>
            <a:ext cx="1033435" cy="634932"/>
          </a:xfrm>
          <a:prstGeom prst="straightConnector1">
            <a:avLst/>
          </a:prstGeom>
          <a:solidFill>
            <a:schemeClr val="accent1"/>
          </a:solidFill>
          <a:ln w="44450" cap="flat" cmpd="sng" algn="ctr">
            <a:solidFill>
              <a:schemeClr val="accent6">
                <a:lumMod val="50000"/>
              </a:schemeClr>
            </a:solidFill>
            <a:prstDash val="solid"/>
            <a:round/>
            <a:headEnd type="none" w="med" len="med"/>
            <a:tailEnd type="triangle"/>
          </a:ln>
          <a:effectLst/>
        </p:spPr>
      </p:cxnSp>
      <p:cxnSp>
        <p:nvCxnSpPr>
          <p:cNvPr id="14354" name="直接箭头连接符 14353"/>
          <p:cNvCxnSpPr/>
          <p:nvPr/>
        </p:nvCxnSpPr>
        <p:spPr bwMode="auto">
          <a:xfrm flipV="1">
            <a:off x="4896532" y="3961730"/>
            <a:ext cx="1000132" cy="571505"/>
          </a:xfrm>
          <a:prstGeom prst="straightConnector1">
            <a:avLst/>
          </a:prstGeom>
          <a:solidFill>
            <a:schemeClr val="accent1"/>
          </a:solidFill>
          <a:ln w="44450" cap="flat" cmpd="sng" algn="ctr">
            <a:solidFill>
              <a:srgbClr val="002060"/>
            </a:solidFill>
            <a:prstDash val="solid"/>
            <a:round/>
            <a:headEnd type="none" w="med" len="med"/>
            <a:tailEnd type="triangle"/>
          </a:ln>
          <a:effectLst/>
        </p:spPr>
      </p:cxnSp>
      <p:grpSp>
        <p:nvGrpSpPr>
          <p:cNvPr id="8" name="组合 7"/>
          <p:cNvGrpSpPr/>
          <p:nvPr/>
        </p:nvGrpSpPr>
        <p:grpSpPr>
          <a:xfrm>
            <a:off x="5965689" y="1419622"/>
            <a:ext cx="1224136" cy="1544998"/>
            <a:chOff x="5965689" y="1419622"/>
            <a:chExt cx="1224136" cy="1544998"/>
          </a:xfrm>
        </p:grpSpPr>
        <p:pic>
          <p:nvPicPr>
            <p:cNvPr id="21" name="图片 20"/>
            <p:cNvPicPr>
              <a:picLocks noChangeAspect="1"/>
            </p:cNvPicPr>
            <p:nvPr/>
          </p:nvPicPr>
          <p:blipFill>
            <a:blip r:embed="rId6" cstate="print"/>
            <a:stretch>
              <a:fillRect/>
            </a:stretch>
          </p:blipFill>
          <p:spPr>
            <a:xfrm>
              <a:off x="5965689" y="1419622"/>
              <a:ext cx="1224136" cy="1512168"/>
            </a:xfrm>
            <a:prstGeom prst="rect">
              <a:avLst/>
            </a:prstGeom>
          </p:spPr>
        </p:pic>
        <p:sp>
          <p:nvSpPr>
            <p:cNvPr id="14355" name="文本框 14354"/>
            <p:cNvSpPr txBox="1"/>
            <p:nvPr/>
          </p:nvSpPr>
          <p:spPr>
            <a:xfrm>
              <a:off x="6370809" y="2626066"/>
              <a:ext cx="413896" cy="338554"/>
            </a:xfrm>
            <a:prstGeom prst="rect">
              <a:avLst/>
            </a:prstGeom>
            <a:noFill/>
          </p:spPr>
          <p:txBody>
            <a:bodyPr wrap="none" rtlCol="0">
              <a:spAutoFit/>
            </a:bodyPr>
            <a:lstStyle/>
            <a:p>
              <a:r>
                <a:rPr lang="en-US" altLang="zh-CN" sz="1600" dirty="0"/>
                <a:t>(a)</a:t>
              </a:r>
              <a:endParaRPr lang="zh-CN" altLang="en-US" sz="1600" dirty="0"/>
            </a:p>
          </p:txBody>
        </p:sp>
      </p:grpSp>
      <p:grpSp>
        <p:nvGrpSpPr>
          <p:cNvPr id="9" name="组合 8"/>
          <p:cNvGrpSpPr/>
          <p:nvPr/>
        </p:nvGrpSpPr>
        <p:grpSpPr>
          <a:xfrm>
            <a:off x="6024194" y="3168587"/>
            <a:ext cx="1238250" cy="1495388"/>
            <a:chOff x="6024194" y="3168587"/>
            <a:chExt cx="1238250" cy="1495388"/>
          </a:xfrm>
        </p:grpSpPr>
        <p:pic>
          <p:nvPicPr>
            <p:cNvPr id="22" name="图片 21"/>
            <p:cNvPicPr>
              <a:picLocks noChangeAspect="1"/>
            </p:cNvPicPr>
            <p:nvPr/>
          </p:nvPicPr>
          <p:blipFill>
            <a:blip r:embed="rId7" cstate="print"/>
            <a:stretch>
              <a:fillRect/>
            </a:stretch>
          </p:blipFill>
          <p:spPr>
            <a:xfrm>
              <a:off x="6024194" y="3168587"/>
              <a:ext cx="1238250" cy="1362075"/>
            </a:xfrm>
            <a:prstGeom prst="rect">
              <a:avLst/>
            </a:prstGeom>
          </p:spPr>
        </p:pic>
        <p:sp>
          <p:nvSpPr>
            <p:cNvPr id="14356" name="矩形 14355"/>
            <p:cNvSpPr/>
            <p:nvPr/>
          </p:nvSpPr>
          <p:spPr>
            <a:xfrm>
              <a:off x="6469508" y="4325421"/>
              <a:ext cx="425116" cy="338554"/>
            </a:xfrm>
            <a:prstGeom prst="rect">
              <a:avLst/>
            </a:prstGeom>
          </p:spPr>
          <p:txBody>
            <a:bodyPr wrap="none">
              <a:spAutoFit/>
            </a:bodyPr>
            <a:lstStyle/>
            <a:p>
              <a:r>
                <a:rPr lang="en-US" altLang="zh-CN" sz="1600" dirty="0"/>
                <a:t>(b)</a:t>
              </a:r>
              <a:endParaRPr lang="zh-CN" altLang="en-US" sz="1600" dirty="0"/>
            </a:p>
          </p:txBody>
        </p:sp>
      </p:grpSp>
      <p:grpSp>
        <p:nvGrpSpPr>
          <p:cNvPr id="12" name="组合 11"/>
          <p:cNvGrpSpPr/>
          <p:nvPr/>
        </p:nvGrpSpPr>
        <p:grpSpPr>
          <a:xfrm>
            <a:off x="7740352" y="878805"/>
            <a:ext cx="1403648" cy="1044696"/>
            <a:chOff x="7740352" y="878805"/>
            <a:chExt cx="1403648" cy="1044696"/>
          </a:xfrm>
        </p:grpSpPr>
        <p:sp>
          <p:nvSpPr>
            <p:cNvPr id="10" name="云形标注 9"/>
            <p:cNvSpPr/>
            <p:nvPr/>
          </p:nvSpPr>
          <p:spPr bwMode="auto">
            <a:xfrm>
              <a:off x="7740352" y="878805"/>
              <a:ext cx="1403648" cy="1044696"/>
            </a:xfrm>
            <a:prstGeom prst="cloudCallout">
              <a:avLst>
                <a:gd name="adj1" fmla="val -82879"/>
                <a:gd name="adj2" fmla="val 75139"/>
              </a:avLst>
            </a:prstGeom>
            <a:solidFill>
              <a:srgbClr val="C00000"/>
            </a:solidFill>
            <a:ln w="9525" cap="flat" cmpd="sng" algn="ctr">
              <a:solidFill>
                <a:srgbClr val="FFFF00"/>
              </a:solidFill>
              <a:prstDash val="solid"/>
              <a:round/>
              <a:headEnd type="none" w="med" len="med"/>
              <a:tailEnd type="none" w="med" len="med"/>
            </a:ln>
            <a:effectLst>
              <a:innerShdw blurRad="63500" dist="50800" dir="16200000">
                <a:prstClr val="black">
                  <a:alpha val="50000"/>
                </a:prstClr>
              </a:inn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dirty="0">
                <a:ln>
                  <a:noFill/>
                </a:ln>
                <a:solidFill>
                  <a:schemeClr val="tx1"/>
                </a:solidFill>
                <a:effectLst/>
                <a:latin typeface="Times New Roman" pitchFamily="18" charset="0"/>
                <a:ea typeface="宋体" pitchFamily="2" charset="-122"/>
              </a:endParaRPr>
            </a:p>
          </p:txBody>
        </p:sp>
        <p:sp>
          <p:nvSpPr>
            <p:cNvPr id="11" name="文本框 10"/>
            <p:cNvSpPr txBox="1"/>
            <p:nvPr/>
          </p:nvSpPr>
          <p:spPr>
            <a:xfrm>
              <a:off x="7850749" y="1010306"/>
              <a:ext cx="1217000" cy="707886"/>
            </a:xfrm>
            <a:prstGeom prst="rect">
              <a:avLst/>
            </a:prstGeom>
            <a:noFill/>
          </p:spPr>
          <p:txBody>
            <a:bodyPr wrap="none" rtlCol="0">
              <a:spAutoFit/>
            </a:bodyPr>
            <a:lstStyle/>
            <a:p>
              <a:r>
                <a:rPr lang="zh-CN" altLang="en-US" sz="2000" b="1" dirty="0">
                  <a:solidFill>
                    <a:schemeClr val="accent3"/>
                  </a:solidFill>
                  <a:effectLst>
                    <a:outerShdw blurRad="38100" dist="38100" dir="2700000" algn="tl">
                      <a:srgbClr val="000000">
                        <a:alpha val="43137"/>
                      </a:srgbClr>
                    </a:outerShdw>
                  </a:effectLst>
                  <a:latin typeface="+mn-ea"/>
                  <a:ea typeface="+mn-ea"/>
                </a:rPr>
                <a:t>戴维南</a:t>
              </a:r>
              <a:endParaRPr lang="en-US" altLang="zh-CN" sz="2000" b="1" dirty="0">
                <a:solidFill>
                  <a:schemeClr val="accent3"/>
                </a:solidFill>
                <a:effectLst>
                  <a:outerShdw blurRad="38100" dist="38100" dir="2700000" algn="tl">
                    <a:srgbClr val="000000">
                      <a:alpha val="43137"/>
                    </a:srgbClr>
                  </a:outerShdw>
                </a:effectLst>
                <a:latin typeface="+mn-ea"/>
                <a:ea typeface="+mn-ea"/>
              </a:endParaRPr>
            </a:p>
            <a:p>
              <a:r>
                <a:rPr lang="zh-CN" altLang="en-US" sz="2000" b="1" dirty="0">
                  <a:solidFill>
                    <a:schemeClr val="accent3"/>
                  </a:solidFill>
                  <a:effectLst>
                    <a:outerShdw blurRad="38100" dist="38100" dir="2700000" algn="tl">
                      <a:srgbClr val="000000">
                        <a:alpha val="43137"/>
                      </a:srgbClr>
                    </a:outerShdw>
                  </a:effectLst>
                  <a:latin typeface="+mn-ea"/>
                  <a:ea typeface="+mn-ea"/>
                </a:rPr>
                <a:t>等效电路</a:t>
              </a:r>
            </a:p>
          </p:txBody>
        </p:sp>
      </p:grpSp>
      <p:grpSp>
        <p:nvGrpSpPr>
          <p:cNvPr id="13" name="组合 12"/>
          <p:cNvGrpSpPr/>
          <p:nvPr/>
        </p:nvGrpSpPr>
        <p:grpSpPr>
          <a:xfrm>
            <a:off x="7633091" y="3042612"/>
            <a:ext cx="1403648" cy="1044696"/>
            <a:chOff x="7547371" y="3059354"/>
            <a:chExt cx="1403648" cy="1044696"/>
          </a:xfrm>
        </p:grpSpPr>
        <p:sp>
          <p:nvSpPr>
            <p:cNvPr id="28" name="云形标注 27"/>
            <p:cNvSpPr/>
            <p:nvPr/>
          </p:nvSpPr>
          <p:spPr bwMode="auto">
            <a:xfrm>
              <a:off x="7547371" y="3059354"/>
              <a:ext cx="1403648" cy="1044696"/>
            </a:xfrm>
            <a:prstGeom prst="cloudCallout">
              <a:avLst>
                <a:gd name="adj1" fmla="val -79486"/>
                <a:gd name="adj2" fmla="val 44140"/>
              </a:avLst>
            </a:prstGeom>
            <a:solidFill>
              <a:srgbClr val="0070C0"/>
            </a:solidFill>
            <a:ln w="9525" cap="flat" cmpd="sng" algn="ctr">
              <a:solidFill>
                <a:srgbClr val="FFFF00"/>
              </a:solidFill>
              <a:prstDash val="solid"/>
              <a:round/>
              <a:headEnd type="none" w="med" len="med"/>
              <a:tailEnd type="none" w="med" len="med"/>
            </a:ln>
            <a:effectLst>
              <a:innerShdw blurRad="63500" dist="50800" dir="16200000">
                <a:prstClr val="black">
                  <a:alpha val="50000"/>
                </a:prstClr>
              </a:inn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dirty="0">
                <a:ln>
                  <a:noFill/>
                </a:ln>
                <a:solidFill>
                  <a:schemeClr val="tx1"/>
                </a:solidFill>
                <a:effectLst/>
                <a:latin typeface="Times New Roman" pitchFamily="18" charset="0"/>
                <a:ea typeface="宋体" pitchFamily="2" charset="-122"/>
              </a:endParaRPr>
            </a:p>
          </p:txBody>
        </p:sp>
        <p:sp>
          <p:nvSpPr>
            <p:cNvPr id="30" name="文本框 29"/>
            <p:cNvSpPr txBox="1"/>
            <p:nvPr/>
          </p:nvSpPr>
          <p:spPr>
            <a:xfrm>
              <a:off x="7640695" y="3168587"/>
              <a:ext cx="1217001" cy="707886"/>
            </a:xfrm>
            <a:prstGeom prst="rect">
              <a:avLst/>
            </a:prstGeom>
            <a:noFill/>
          </p:spPr>
          <p:txBody>
            <a:bodyPr wrap="none" rtlCol="0">
              <a:spAutoFit/>
            </a:bodyPr>
            <a:lstStyle/>
            <a:p>
              <a:pPr algn="ctr"/>
              <a:r>
                <a:rPr lang="zh-CN" altLang="en-US" sz="2000" b="1" dirty="0">
                  <a:solidFill>
                    <a:schemeClr val="accent3"/>
                  </a:solidFill>
                  <a:effectLst>
                    <a:outerShdw blurRad="38100" dist="38100" dir="2700000" algn="tl">
                      <a:srgbClr val="000000">
                        <a:alpha val="43137"/>
                      </a:srgbClr>
                    </a:outerShdw>
                  </a:effectLst>
                  <a:latin typeface="+mn-ea"/>
                  <a:ea typeface="+mn-ea"/>
                </a:rPr>
                <a:t>诺顿</a:t>
              </a:r>
              <a:endParaRPr lang="en-US" altLang="zh-CN" sz="2000" b="1" dirty="0">
                <a:solidFill>
                  <a:schemeClr val="accent3"/>
                </a:solidFill>
                <a:effectLst>
                  <a:outerShdw blurRad="38100" dist="38100" dir="2700000" algn="tl">
                    <a:srgbClr val="000000">
                      <a:alpha val="43137"/>
                    </a:srgbClr>
                  </a:outerShdw>
                </a:effectLst>
                <a:latin typeface="+mn-ea"/>
                <a:ea typeface="+mn-ea"/>
              </a:endParaRPr>
            </a:p>
            <a:p>
              <a:pPr algn="ctr"/>
              <a:r>
                <a:rPr lang="zh-CN" altLang="en-US" sz="2000" b="1" dirty="0">
                  <a:solidFill>
                    <a:schemeClr val="accent3"/>
                  </a:solidFill>
                  <a:effectLst>
                    <a:outerShdw blurRad="38100" dist="38100" dir="2700000" algn="tl">
                      <a:srgbClr val="000000">
                        <a:alpha val="43137"/>
                      </a:srgbClr>
                    </a:outerShdw>
                  </a:effectLst>
                  <a:latin typeface="+mn-ea"/>
                  <a:ea typeface="+mn-ea"/>
                </a:rPr>
                <a:t>等效电路</a:t>
              </a:r>
            </a:p>
          </p:txBody>
        </p:sp>
      </p:grpSp>
    </p:spTree>
    <p:extLst>
      <p:ext uri="{BB962C8B-B14F-4D97-AF65-F5344CB8AC3E}">
        <p14:creationId xmlns:p14="http://schemas.microsoft.com/office/powerpoint/2010/main" val="31511587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4342"/>
                                        </p:tgtEl>
                                        <p:attrNameLst>
                                          <p:attrName>style.visibility</p:attrName>
                                        </p:attrNameLst>
                                      </p:cBhvr>
                                      <p:to>
                                        <p:strVal val="visible"/>
                                      </p:to>
                                    </p:set>
                                    <p:animEffect transition="in" filter="dissolve">
                                      <p:cBhvr>
                                        <p:cTn id="7" dur="500"/>
                                        <p:tgtEl>
                                          <p:spTgt spid="1434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down)">
                                      <p:cBhvr>
                                        <p:cTn id="22" dur="500"/>
                                        <p:tgtEl>
                                          <p:spTgt spid="27"/>
                                        </p:tgtEl>
                                      </p:cBhvr>
                                    </p:animEffect>
                                  </p:childTnLst>
                                </p:cTn>
                              </p:par>
                            </p:childTnLst>
                          </p:cTn>
                        </p:par>
                        <p:par>
                          <p:cTn id="23" fill="hold">
                            <p:stCondLst>
                              <p:cond delay="500"/>
                            </p:stCondLst>
                            <p:childTnLst>
                              <p:par>
                                <p:cTn id="24" presetID="22" presetClass="entr" presetSubtype="8"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left)">
                                      <p:cBhvr>
                                        <p:cTn id="31" dur="500"/>
                                        <p:tgtEl>
                                          <p:spTgt spid="29"/>
                                        </p:tgtEl>
                                      </p:cBhvr>
                                    </p:animEffect>
                                  </p:childTnLst>
                                </p:cTn>
                              </p:par>
                            </p:childTnLst>
                          </p:cTn>
                        </p:par>
                        <p:par>
                          <p:cTn id="32" fill="hold">
                            <p:stCondLst>
                              <p:cond delay="500"/>
                            </p:stCondLst>
                            <p:childTnLst>
                              <p:par>
                                <p:cTn id="33" presetID="22" presetClass="entr" presetSubtype="8"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14341"/>
                                        </p:tgtEl>
                                        <p:attrNameLst>
                                          <p:attrName>style.visibility</p:attrName>
                                        </p:attrNameLst>
                                      </p:cBhvr>
                                      <p:to>
                                        <p:strVal val="visible"/>
                                      </p:to>
                                    </p:set>
                                    <p:animEffect transition="in" filter="wipe(left)">
                                      <p:cBhvr>
                                        <p:cTn id="40" dur="500"/>
                                        <p:tgtEl>
                                          <p:spTgt spid="14341"/>
                                        </p:tgtEl>
                                      </p:cBhvr>
                                    </p:animEffect>
                                  </p:childTnLst>
                                </p:cTn>
                              </p:par>
                              <p:par>
                                <p:cTn id="41" presetID="22" presetClass="entr" presetSubtype="8" fill="hold" nodeType="withEffect">
                                  <p:stCondLst>
                                    <p:cond delay="0"/>
                                  </p:stCondLst>
                                  <p:childTnLst>
                                    <p:set>
                                      <p:cBhvr>
                                        <p:cTn id="42" dur="1" fill="hold">
                                          <p:stCondLst>
                                            <p:cond delay="0"/>
                                          </p:stCondLst>
                                        </p:cTn>
                                        <p:tgtEl>
                                          <p:spTgt spid="14344"/>
                                        </p:tgtEl>
                                        <p:attrNameLst>
                                          <p:attrName>style.visibility</p:attrName>
                                        </p:attrNameLst>
                                      </p:cBhvr>
                                      <p:to>
                                        <p:strVal val="visible"/>
                                      </p:to>
                                    </p:set>
                                    <p:animEffect transition="in" filter="wipe(left)">
                                      <p:cBhvr>
                                        <p:cTn id="43" dur="500"/>
                                        <p:tgtEl>
                                          <p:spTgt spid="14344"/>
                                        </p:tgtEl>
                                      </p:cBhvr>
                                    </p:animEffect>
                                  </p:childTnLst>
                                </p:cTn>
                              </p:par>
                            </p:childTnLst>
                          </p:cTn>
                        </p:par>
                        <p:par>
                          <p:cTn id="44" fill="hold">
                            <p:stCondLst>
                              <p:cond delay="500"/>
                            </p:stCondLst>
                            <p:childTnLst>
                              <p:par>
                                <p:cTn id="45" presetID="22" presetClass="entr" presetSubtype="1"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55" presetClass="entr" presetSubtype="0"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1000" fill="hold"/>
                                        <p:tgtEl>
                                          <p:spTgt spid="12"/>
                                        </p:tgtEl>
                                        <p:attrNameLst>
                                          <p:attrName>ppt_w</p:attrName>
                                        </p:attrNameLst>
                                      </p:cBhvr>
                                      <p:tavLst>
                                        <p:tav tm="0">
                                          <p:val>
                                            <p:strVal val="#ppt_w*0.70"/>
                                          </p:val>
                                        </p:tav>
                                        <p:tav tm="100000">
                                          <p:val>
                                            <p:strVal val="#ppt_w"/>
                                          </p:val>
                                        </p:tav>
                                      </p:tavLst>
                                    </p:anim>
                                    <p:anim calcmode="lin" valueType="num">
                                      <p:cBhvr>
                                        <p:cTn id="53" dur="1000" fill="hold"/>
                                        <p:tgtEl>
                                          <p:spTgt spid="12"/>
                                        </p:tgtEl>
                                        <p:attrNameLst>
                                          <p:attrName>ppt_h</p:attrName>
                                        </p:attrNameLst>
                                      </p:cBhvr>
                                      <p:tavLst>
                                        <p:tav tm="0">
                                          <p:val>
                                            <p:strVal val="#ppt_h"/>
                                          </p:val>
                                        </p:tav>
                                        <p:tav tm="100000">
                                          <p:val>
                                            <p:strVal val="#ppt_h"/>
                                          </p:val>
                                        </p:tav>
                                      </p:tavLst>
                                    </p:anim>
                                    <p:animEffect transition="in" filter="fade">
                                      <p:cBhvr>
                                        <p:cTn id="54" dur="1000"/>
                                        <p:tgtEl>
                                          <p:spTgt spid="12"/>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left)">
                                      <p:cBhvr>
                                        <p:cTn id="59" dur="500"/>
                                        <p:tgtEl>
                                          <p:spTgt spid="31"/>
                                        </p:tgtEl>
                                      </p:cBhvr>
                                    </p:animEffect>
                                  </p:childTnLst>
                                </p:cTn>
                              </p:par>
                            </p:childTnLst>
                          </p:cTn>
                        </p:par>
                        <p:par>
                          <p:cTn id="60" fill="hold">
                            <p:stCondLst>
                              <p:cond delay="500"/>
                            </p:stCondLst>
                            <p:childTnLst>
                              <p:par>
                                <p:cTn id="61" presetID="22" presetClass="entr" presetSubtype="8" fill="hold" nodeType="afterEffect">
                                  <p:stCondLst>
                                    <p:cond delay="0"/>
                                  </p:stCondLst>
                                  <p:childTnLst>
                                    <p:set>
                                      <p:cBhvr>
                                        <p:cTn id="62" dur="1" fill="hold">
                                          <p:stCondLst>
                                            <p:cond delay="0"/>
                                          </p:stCondLst>
                                        </p:cTn>
                                        <p:tgtEl>
                                          <p:spTgt spid="2"/>
                                        </p:tgtEl>
                                        <p:attrNameLst>
                                          <p:attrName>style.visibility</p:attrName>
                                        </p:attrNameLst>
                                      </p:cBhvr>
                                      <p:to>
                                        <p:strVal val="visible"/>
                                      </p:to>
                                    </p:set>
                                    <p:animEffect transition="in" filter="wipe(left)">
                                      <p:cBhvr>
                                        <p:cTn id="63" dur="500"/>
                                        <p:tgtEl>
                                          <p:spTgt spid="2"/>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14350"/>
                                        </p:tgtEl>
                                        <p:attrNameLst>
                                          <p:attrName>style.visibility</p:attrName>
                                        </p:attrNameLst>
                                      </p:cBhvr>
                                      <p:to>
                                        <p:strVal val="visible"/>
                                      </p:to>
                                    </p:set>
                                    <p:animEffect transition="in" filter="wipe(left)">
                                      <p:cBhvr>
                                        <p:cTn id="68" dur="500"/>
                                        <p:tgtEl>
                                          <p:spTgt spid="14350"/>
                                        </p:tgtEl>
                                      </p:cBhvr>
                                    </p:animEffect>
                                  </p:childTnLst>
                                </p:cTn>
                              </p:par>
                              <p:par>
                                <p:cTn id="69" presetID="22" presetClass="entr" presetSubtype="8" fill="hold" nodeType="withEffect">
                                  <p:stCondLst>
                                    <p:cond delay="0"/>
                                  </p:stCondLst>
                                  <p:childTnLst>
                                    <p:set>
                                      <p:cBhvr>
                                        <p:cTn id="70" dur="1" fill="hold">
                                          <p:stCondLst>
                                            <p:cond delay="0"/>
                                          </p:stCondLst>
                                        </p:cTn>
                                        <p:tgtEl>
                                          <p:spTgt spid="14354"/>
                                        </p:tgtEl>
                                        <p:attrNameLst>
                                          <p:attrName>style.visibility</p:attrName>
                                        </p:attrNameLst>
                                      </p:cBhvr>
                                      <p:to>
                                        <p:strVal val="visible"/>
                                      </p:to>
                                    </p:set>
                                    <p:animEffect transition="in" filter="wipe(left)">
                                      <p:cBhvr>
                                        <p:cTn id="71" dur="500"/>
                                        <p:tgtEl>
                                          <p:spTgt spid="14354"/>
                                        </p:tgtEl>
                                      </p:cBhvr>
                                    </p:animEffect>
                                  </p:childTnLst>
                                </p:cTn>
                              </p:par>
                            </p:childTnLst>
                          </p:cTn>
                        </p:par>
                        <p:par>
                          <p:cTn id="72" fill="hold">
                            <p:stCondLst>
                              <p:cond delay="500"/>
                            </p:stCondLst>
                            <p:childTnLst>
                              <p:par>
                                <p:cTn id="73" presetID="22" presetClass="entr" presetSubtype="8" fill="hold" nodeType="after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wipe(left)">
                                      <p:cBhvr>
                                        <p:cTn id="75" dur="500"/>
                                        <p:tgtEl>
                                          <p:spTgt spid="9"/>
                                        </p:tgtEl>
                                      </p:cBhvr>
                                    </p:animEffect>
                                  </p:childTnLst>
                                </p:cTn>
                              </p:par>
                            </p:childTnLst>
                          </p:cTn>
                        </p:par>
                      </p:childTnLst>
                    </p:cTn>
                  </p:par>
                  <p:par>
                    <p:cTn id="76" fill="hold">
                      <p:stCondLst>
                        <p:cond delay="indefinite"/>
                      </p:stCondLst>
                      <p:childTnLst>
                        <p:par>
                          <p:cTn id="77" fill="hold">
                            <p:stCondLst>
                              <p:cond delay="0"/>
                            </p:stCondLst>
                            <p:childTnLst>
                              <p:par>
                                <p:cTn id="78" presetID="55" presetClass="entr" presetSubtype="0" fill="hold" nodeType="click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p:cTn id="80" dur="1000" fill="hold"/>
                                        <p:tgtEl>
                                          <p:spTgt spid="13"/>
                                        </p:tgtEl>
                                        <p:attrNameLst>
                                          <p:attrName>ppt_w</p:attrName>
                                        </p:attrNameLst>
                                      </p:cBhvr>
                                      <p:tavLst>
                                        <p:tav tm="0">
                                          <p:val>
                                            <p:strVal val="#ppt_w*0.70"/>
                                          </p:val>
                                        </p:tav>
                                        <p:tav tm="100000">
                                          <p:val>
                                            <p:strVal val="#ppt_w"/>
                                          </p:val>
                                        </p:tav>
                                      </p:tavLst>
                                    </p:anim>
                                    <p:anim calcmode="lin" valueType="num">
                                      <p:cBhvr>
                                        <p:cTn id="81" dur="1000" fill="hold"/>
                                        <p:tgtEl>
                                          <p:spTgt spid="13"/>
                                        </p:tgtEl>
                                        <p:attrNameLst>
                                          <p:attrName>ppt_h</p:attrName>
                                        </p:attrNameLst>
                                      </p:cBhvr>
                                      <p:tavLst>
                                        <p:tav tm="0">
                                          <p:val>
                                            <p:strVal val="#ppt_h"/>
                                          </p:val>
                                        </p:tav>
                                        <p:tav tm="100000">
                                          <p:val>
                                            <p:strVal val="#ppt_h"/>
                                          </p:val>
                                        </p:tav>
                                      </p:tavLst>
                                    </p:anim>
                                    <p:animEffect transition="in" filter="fade">
                                      <p:cBhvr>
                                        <p:cTn id="82"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3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96548" y="724100"/>
            <a:ext cx="835292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3600" b="1">
                <a:solidFill>
                  <a:schemeClr val="bg1"/>
                </a:solidFill>
                <a:latin typeface="Times New Roman" panose="02020603050405020304" pitchFamily="18" charset="0"/>
                <a:ea typeface="楷体_GB2312" pitchFamily="49" charset="-122"/>
              </a:defRPr>
            </a:lvl1pPr>
            <a:lvl2pPr marL="742950" indent="-285750">
              <a:defRPr kumimoji="1" sz="3600" b="1">
                <a:solidFill>
                  <a:schemeClr val="bg1"/>
                </a:solidFill>
                <a:latin typeface="Times New Roman" panose="02020603050405020304" pitchFamily="18" charset="0"/>
                <a:ea typeface="楷体_GB2312" pitchFamily="49" charset="-122"/>
              </a:defRPr>
            </a:lvl2pPr>
            <a:lvl3pPr marL="1143000" indent="-228600">
              <a:defRPr kumimoji="1" sz="3600" b="1">
                <a:solidFill>
                  <a:schemeClr val="bg1"/>
                </a:solidFill>
                <a:latin typeface="Times New Roman" panose="02020603050405020304" pitchFamily="18" charset="0"/>
                <a:ea typeface="楷体_GB2312" pitchFamily="49" charset="-122"/>
              </a:defRPr>
            </a:lvl3pPr>
            <a:lvl4pPr marL="1600200" indent="-228600">
              <a:defRPr kumimoji="1" sz="3600" b="1">
                <a:solidFill>
                  <a:schemeClr val="bg1"/>
                </a:solidFill>
                <a:latin typeface="Times New Roman" panose="02020603050405020304" pitchFamily="18" charset="0"/>
                <a:ea typeface="楷体_GB2312" pitchFamily="49" charset="-122"/>
              </a:defRPr>
            </a:lvl4pPr>
            <a:lvl5pPr marL="2057400" indent="-228600">
              <a:defRPr kumimoji="1" sz="3600" b="1">
                <a:solidFill>
                  <a:schemeClr val="bg1"/>
                </a:solidFill>
                <a:latin typeface="Times New Roman" panose="02020603050405020304" pitchFamily="18" charset="0"/>
                <a:ea typeface="楷体_GB2312" pitchFamily="49" charset="-122"/>
              </a:defRPr>
            </a:lvl5pPr>
            <a:lvl6pPr marL="2514600" indent="-228600" eaLnBrk="0" fontAlgn="base" hangingPunct="0">
              <a:spcBef>
                <a:spcPct val="0"/>
              </a:spcBef>
              <a:spcAft>
                <a:spcPct val="0"/>
              </a:spcAft>
              <a:defRPr kumimoji="1" sz="3600" b="1">
                <a:solidFill>
                  <a:schemeClr val="bg1"/>
                </a:solidFill>
                <a:latin typeface="Times New Roman" panose="02020603050405020304" pitchFamily="18" charset="0"/>
                <a:ea typeface="楷体_GB2312" pitchFamily="49" charset="-122"/>
              </a:defRPr>
            </a:lvl6pPr>
            <a:lvl7pPr marL="2971800" indent="-228600" eaLnBrk="0" fontAlgn="base" hangingPunct="0">
              <a:spcBef>
                <a:spcPct val="0"/>
              </a:spcBef>
              <a:spcAft>
                <a:spcPct val="0"/>
              </a:spcAft>
              <a:defRPr kumimoji="1" sz="3600" b="1">
                <a:solidFill>
                  <a:schemeClr val="bg1"/>
                </a:solidFill>
                <a:latin typeface="Times New Roman" panose="02020603050405020304" pitchFamily="18" charset="0"/>
                <a:ea typeface="楷体_GB2312" pitchFamily="49" charset="-122"/>
              </a:defRPr>
            </a:lvl7pPr>
            <a:lvl8pPr marL="3429000" indent="-228600" eaLnBrk="0" fontAlgn="base" hangingPunct="0">
              <a:spcBef>
                <a:spcPct val="0"/>
              </a:spcBef>
              <a:spcAft>
                <a:spcPct val="0"/>
              </a:spcAft>
              <a:defRPr kumimoji="1" sz="3600" b="1">
                <a:solidFill>
                  <a:schemeClr val="bg1"/>
                </a:solidFill>
                <a:latin typeface="Times New Roman" panose="02020603050405020304" pitchFamily="18" charset="0"/>
                <a:ea typeface="楷体_GB2312" pitchFamily="49" charset="-122"/>
              </a:defRPr>
            </a:lvl8pPr>
            <a:lvl9pPr marL="3886200" indent="-228600" eaLnBrk="0" fontAlgn="base" hangingPunct="0">
              <a:spcBef>
                <a:spcPct val="0"/>
              </a:spcBef>
              <a:spcAft>
                <a:spcPct val="0"/>
              </a:spcAft>
              <a:defRPr kumimoji="1" sz="3600" b="1">
                <a:solidFill>
                  <a:schemeClr val="bg1"/>
                </a:solidFill>
                <a:latin typeface="Times New Roman" panose="02020603050405020304" pitchFamily="18" charset="0"/>
                <a:ea typeface="楷体_GB2312" pitchFamily="49" charset="-122"/>
              </a:defRPr>
            </a:lvl9pPr>
          </a:lstStyle>
          <a:p>
            <a:pPr algn="just">
              <a:spcBef>
                <a:spcPct val="50000"/>
              </a:spcBef>
              <a:buFont typeface="Arial" panose="020B0604020202020204" pitchFamily="34" charset="0"/>
              <a:buNone/>
              <a:defRPr/>
            </a:pPr>
            <a:r>
              <a:rPr lang="zh-CN" altLang="en-US" sz="2800" dirty="0">
                <a:solidFill>
                  <a:schemeClr val="tx1">
                    <a:lumMod val="50000"/>
                  </a:schemeClr>
                </a:solidFill>
                <a:latin typeface="+mn-ea"/>
                <a:ea typeface="+mn-ea"/>
              </a:rPr>
              <a:t>  戴维南定理和诺顿定理统称为</a:t>
            </a:r>
            <a:r>
              <a:rPr lang="zh-CN" altLang="en-US" sz="2800" u="sng" dirty="0">
                <a:solidFill>
                  <a:srgbClr val="FF0000"/>
                </a:solidFill>
                <a:latin typeface="+mn-ea"/>
                <a:ea typeface="+mn-ea"/>
              </a:rPr>
              <a:t>等效电源定理</a:t>
            </a:r>
            <a:endParaRPr lang="zh-CN" altLang="en-US" sz="2800" dirty="0">
              <a:solidFill>
                <a:schemeClr val="tx1">
                  <a:lumMod val="50000"/>
                </a:schemeClr>
              </a:solidFill>
              <a:latin typeface="+mn-ea"/>
              <a:ea typeface="+mn-ea"/>
            </a:endParaRPr>
          </a:p>
        </p:txBody>
      </p:sp>
      <p:sp>
        <p:nvSpPr>
          <p:cNvPr id="14342" name="矩形 5"/>
          <p:cNvSpPr>
            <a:spLocks noChangeArrowheads="1"/>
          </p:cNvSpPr>
          <p:nvPr/>
        </p:nvSpPr>
        <p:spPr bwMode="auto">
          <a:xfrm>
            <a:off x="122886" y="281368"/>
            <a:ext cx="636424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just">
              <a:lnSpc>
                <a:spcPct val="110000"/>
              </a:lnSpc>
              <a:spcBef>
                <a:spcPts val="600"/>
              </a:spcBef>
              <a:buClr>
                <a:schemeClr val="accent1"/>
              </a:buClr>
              <a:buSzPct val="80000"/>
              <a:buFont typeface="Wingdings 2" panose="05020102010507070707" pitchFamily="18" charset="2"/>
              <a:buChar char=""/>
              <a:defRPr sz="2400">
                <a:solidFill>
                  <a:srgbClr val="1A93C8"/>
                </a:solidFill>
                <a:latin typeface="幼圆" panose="02010509060101010101" pitchFamily="49" charset="-122"/>
                <a:ea typeface="幼圆" panose="02010509060101010101" pitchFamily="49" charset="-122"/>
              </a:defRPr>
            </a:lvl1pPr>
            <a:lvl2pPr marL="742950" indent="-285750">
              <a:lnSpc>
                <a:spcPct val="120000"/>
              </a:lnSpc>
              <a:spcAft>
                <a:spcPts val="600"/>
              </a:spcAft>
              <a:buClr>
                <a:srgbClr val="A1BBEE"/>
              </a:buClr>
              <a:buFont typeface="幼圆" panose="02010509060101010101" pitchFamily="49" charset="-122"/>
              <a:buChar char=" "/>
              <a:defRPr>
                <a:solidFill>
                  <a:schemeClr val="tx1"/>
                </a:solidFill>
                <a:latin typeface="幼圆" panose="02010509060101010101" pitchFamily="49" charset="-122"/>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nSpc>
                <a:spcPct val="100000"/>
              </a:lnSpc>
              <a:spcBef>
                <a:spcPct val="50000"/>
              </a:spcBef>
              <a:buClrTx/>
              <a:buSzTx/>
              <a:buFont typeface="Arial" panose="020B0604020202020204" pitchFamily="34" charset="0"/>
              <a:buNone/>
            </a:pPr>
            <a:r>
              <a:rPr lang="zh-CN" altLang="en-US" sz="3200" b="1" dirty="0">
                <a:solidFill>
                  <a:schemeClr val="accent2">
                    <a:lumMod val="50000"/>
                  </a:schemeClr>
                </a:solidFill>
                <a:effectLst>
                  <a:outerShdw blurRad="38100" dist="38100" dir="2700000" algn="tl">
                    <a:srgbClr val="000000">
                      <a:alpha val="43137"/>
                    </a:srgbClr>
                  </a:outerShdw>
                </a:effectLst>
                <a:latin typeface="+mj-lt"/>
                <a:ea typeface="+mn-ea"/>
              </a:rPr>
              <a:t>三、线性含源单口网络的等效电路</a:t>
            </a:r>
          </a:p>
        </p:txBody>
      </p:sp>
      <p:pic>
        <p:nvPicPr>
          <p:cNvPr id="7" name="图片 6"/>
          <p:cNvPicPr>
            <a:picLocks noChangeAspect="1"/>
          </p:cNvPicPr>
          <p:nvPr/>
        </p:nvPicPr>
        <p:blipFill>
          <a:blip r:embed="rId2" cstate="print"/>
          <a:stretch>
            <a:fillRect/>
          </a:stretch>
        </p:blipFill>
        <p:spPr>
          <a:xfrm>
            <a:off x="611560" y="2189366"/>
            <a:ext cx="1568764" cy="1523685"/>
          </a:xfrm>
          <a:prstGeom prst="rect">
            <a:avLst/>
          </a:prstGeom>
        </p:spPr>
      </p:pic>
      <p:pic>
        <p:nvPicPr>
          <p:cNvPr id="2" name="图片 1"/>
          <p:cNvPicPr>
            <a:picLocks noChangeAspect="1"/>
          </p:cNvPicPr>
          <p:nvPr/>
        </p:nvPicPr>
        <p:blipFill>
          <a:blip r:embed="rId3" cstate="print"/>
          <a:stretch>
            <a:fillRect/>
          </a:stretch>
        </p:blipFill>
        <p:spPr>
          <a:xfrm>
            <a:off x="3566356" y="3713051"/>
            <a:ext cx="1413312" cy="1080797"/>
          </a:xfrm>
          <a:prstGeom prst="rect">
            <a:avLst/>
          </a:prstGeom>
        </p:spPr>
      </p:pic>
      <p:pic>
        <p:nvPicPr>
          <p:cNvPr id="3" name="图片 2"/>
          <p:cNvPicPr>
            <a:picLocks noChangeAspect="1"/>
          </p:cNvPicPr>
          <p:nvPr/>
        </p:nvPicPr>
        <p:blipFill>
          <a:blip r:embed="rId4" cstate="print"/>
          <a:stretch>
            <a:fillRect/>
          </a:stretch>
        </p:blipFill>
        <p:spPr>
          <a:xfrm>
            <a:off x="3576541" y="2524731"/>
            <a:ext cx="1522558" cy="1069247"/>
          </a:xfrm>
          <a:prstGeom prst="rect">
            <a:avLst/>
          </a:prstGeom>
        </p:spPr>
      </p:pic>
      <p:pic>
        <p:nvPicPr>
          <p:cNvPr id="6" name="图片 5"/>
          <p:cNvPicPr>
            <a:picLocks noChangeAspect="1"/>
          </p:cNvPicPr>
          <p:nvPr/>
        </p:nvPicPr>
        <p:blipFill>
          <a:blip r:embed="rId5" cstate="print"/>
          <a:stretch>
            <a:fillRect/>
          </a:stretch>
        </p:blipFill>
        <p:spPr>
          <a:xfrm>
            <a:off x="3566356" y="1446654"/>
            <a:ext cx="1368569" cy="1120422"/>
          </a:xfrm>
          <a:prstGeom prst="rect">
            <a:avLst/>
          </a:prstGeom>
        </p:spPr>
      </p:pic>
      <p:cxnSp>
        <p:nvCxnSpPr>
          <p:cNvPr id="27" name="直接箭头连接符 26"/>
          <p:cNvCxnSpPr/>
          <p:nvPr/>
        </p:nvCxnSpPr>
        <p:spPr bwMode="auto">
          <a:xfrm flipV="1">
            <a:off x="2180324" y="1888677"/>
            <a:ext cx="1262591" cy="648072"/>
          </a:xfrm>
          <a:prstGeom prst="straightConnector1">
            <a:avLst/>
          </a:prstGeom>
          <a:solidFill>
            <a:schemeClr val="accent1"/>
          </a:solidFill>
          <a:ln w="50800" cap="flat" cmpd="sng" algn="ctr">
            <a:solidFill>
              <a:schemeClr val="tx1"/>
            </a:solidFill>
            <a:prstDash val="solid"/>
            <a:round/>
            <a:headEnd type="none" w="med" len="med"/>
            <a:tailEnd type="triangle"/>
          </a:ln>
          <a:effectLst/>
        </p:spPr>
      </p:cxnSp>
      <p:cxnSp>
        <p:nvCxnSpPr>
          <p:cNvPr id="29" name="直接箭头连接符 28"/>
          <p:cNvCxnSpPr/>
          <p:nvPr/>
        </p:nvCxnSpPr>
        <p:spPr bwMode="auto">
          <a:xfrm flipV="1">
            <a:off x="2180324" y="2858362"/>
            <a:ext cx="1262591" cy="0"/>
          </a:xfrm>
          <a:prstGeom prst="straightConnector1">
            <a:avLst/>
          </a:prstGeom>
          <a:solidFill>
            <a:schemeClr val="accent1"/>
          </a:solidFill>
          <a:ln w="50800" cap="flat" cmpd="sng" algn="ctr">
            <a:solidFill>
              <a:schemeClr val="tx1"/>
            </a:solidFill>
            <a:prstDash val="solid"/>
            <a:round/>
            <a:headEnd type="none" w="med" len="med"/>
            <a:tailEnd type="triangle"/>
          </a:ln>
          <a:effectLst/>
        </p:spPr>
      </p:cxnSp>
      <p:cxnSp>
        <p:nvCxnSpPr>
          <p:cNvPr id="31" name="直接箭头连接符 30"/>
          <p:cNvCxnSpPr/>
          <p:nvPr/>
        </p:nvCxnSpPr>
        <p:spPr bwMode="auto">
          <a:xfrm>
            <a:off x="2143108" y="3143254"/>
            <a:ext cx="1285884" cy="785818"/>
          </a:xfrm>
          <a:prstGeom prst="straightConnector1">
            <a:avLst/>
          </a:prstGeom>
          <a:solidFill>
            <a:schemeClr val="accent1"/>
          </a:solidFill>
          <a:ln w="50800" cap="flat" cmpd="sng" algn="ctr">
            <a:solidFill>
              <a:schemeClr val="tx1"/>
            </a:solidFill>
            <a:prstDash val="solid"/>
            <a:round/>
            <a:headEnd type="none" w="med" len="med"/>
            <a:tailEnd type="triangle"/>
          </a:ln>
          <a:effectLst/>
        </p:spPr>
      </p:cxnSp>
      <p:grpSp>
        <p:nvGrpSpPr>
          <p:cNvPr id="11" name="组合 10"/>
          <p:cNvGrpSpPr/>
          <p:nvPr/>
        </p:nvGrpSpPr>
        <p:grpSpPr>
          <a:xfrm>
            <a:off x="6429388" y="1500180"/>
            <a:ext cx="1224136" cy="1544998"/>
            <a:chOff x="5965689" y="1419622"/>
            <a:chExt cx="1224136" cy="1544998"/>
          </a:xfrm>
        </p:grpSpPr>
        <p:pic>
          <p:nvPicPr>
            <p:cNvPr id="12" name="图片 11"/>
            <p:cNvPicPr>
              <a:picLocks noChangeAspect="1"/>
            </p:cNvPicPr>
            <p:nvPr/>
          </p:nvPicPr>
          <p:blipFill>
            <a:blip r:embed="rId6" cstate="print"/>
            <a:stretch>
              <a:fillRect/>
            </a:stretch>
          </p:blipFill>
          <p:spPr>
            <a:xfrm>
              <a:off x="5965689" y="1419622"/>
              <a:ext cx="1224136" cy="1512168"/>
            </a:xfrm>
            <a:prstGeom prst="rect">
              <a:avLst/>
            </a:prstGeom>
          </p:spPr>
        </p:pic>
        <p:sp>
          <p:nvSpPr>
            <p:cNvPr id="13" name="文本框 14354"/>
            <p:cNvSpPr txBox="1"/>
            <p:nvPr/>
          </p:nvSpPr>
          <p:spPr>
            <a:xfrm>
              <a:off x="6370809" y="2626066"/>
              <a:ext cx="413896" cy="338554"/>
            </a:xfrm>
            <a:prstGeom prst="rect">
              <a:avLst/>
            </a:prstGeom>
            <a:noFill/>
          </p:spPr>
          <p:txBody>
            <a:bodyPr wrap="none" rtlCol="0">
              <a:spAutoFit/>
            </a:bodyPr>
            <a:lstStyle/>
            <a:p>
              <a:r>
                <a:rPr lang="en-US" altLang="zh-CN" sz="1600" dirty="0"/>
                <a:t>(a)</a:t>
              </a:r>
              <a:endParaRPr lang="zh-CN" altLang="en-US" sz="1600" dirty="0"/>
            </a:p>
          </p:txBody>
        </p:sp>
      </p:grpSp>
      <p:grpSp>
        <p:nvGrpSpPr>
          <p:cNvPr id="14" name="组合 13"/>
          <p:cNvGrpSpPr/>
          <p:nvPr/>
        </p:nvGrpSpPr>
        <p:grpSpPr>
          <a:xfrm>
            <a:off x="6548460" y="3433816"/>
            <a:ext cx="1238250" cy="1495388"/>
            <a:chOff x="6024194" y="3168587"/>
            <a:chExt cx="1238250" cy="1495388"/>
          </a:xfrm>
        </p:grpSpPr>
        <p:pic>
          <p:nvPicPr>
            <p:cNvPr id="15" name="图片 14"/>
            <p:cNvPicPr>
              <a:picLocks noChangeAspect="1"/>
            </p:cNvPicPr>
            <p:nvPr/>
          </p:nvPicPr>
          <p:blipFill>
            <a:blip r:embed="rId7" cstate="print"/>
            <a:stretch>
              <a:fillRect/>
            </a:stretch>
          </p:blipFill>
          <p:spPr>
            <a:xfrm>
              <a:off x="6024194" y="3168587"/>
              <a:ext cx="1238250" cy="1362075"/>
            </a:xfrm>
            <a:prstGeom prst="rect">
              <a:avLst/>
            </a:prstGeom>
          </p:spPr>
        </p:pic>
        <p:sp>
          <p:nvSpPr>
            <p:cNvPr id="16" name="矩形 15"/>
            <p:cNvSpPr/>
            <p:nvPr/>
          </p:nvSpPr>
          <p:spPr>
            <a:xfrm>
              <a:off x="6469508" y="4325421"/>
              <a:ext cx="425116" cy="338554"/>
            </a:xfrm>
            <a:prstGeom prst="rect">
              <a:avLst/>
            </a:prstGeom>
          </p:spPr>
          <p:txBody>
            <a:bodyPr wrap="none">
              <a:spAutoFit/>
            </a:bodyPr>
            <a:lstStyle/>
            <a:p>
              <a:r>
                <a:rPr lang="en-US" altLang="zh-CN" sz="1600" dirty="0"/>
                <a:t>(b)</a:t>
              </a:r>
              <a:endParaRPr lang="zh-CN" altLang="en-US" sz="1600" dirty="0"/>
            </a:p>
          </p:txBody>
        </p:sp>
      </p:grpSp>
      <p:sp>
        <p:nvSpPr>
          <p:cNvPr id="17" name="椭圆 16"/>
          <p:cNvSpPr/>
          <p:nvPr/>
        </p:nvSpPr>
        <p:spPr bwMode="auto">
          <a:xfrm>
            <a:off x="4572000" y="2786064"/>
            <a:ext cx="570613" cy="518833"/>
          </a:xfrm>
          <a:prstGeom prst="ellipse">
            <a:avLst/>
          </a:prstGeom>
          <a:noFill/>
          <a:ln w="28575" cap="flat" cmpd="sng" algn="ctr">
            <a:solidFill>
              <a:srgbClr val="FF33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cxnSp>
        <p:nvCxnSpPr>
          <p:cNvPr id="18" name="直接箭头连接符 17"/>
          <p:cNvCxnSpPr/>
          <p:nvPr/>
        </p:nvCxnSpPr>
        <p:spPr bwMode="auto">
          <a:xfrm flipV="1">
            <a:off x="5143504" y="2143122"/>
            <a:ext cx="1357322" cy="648072"/>
          </a:xfrm>
          <a:prstGeom prst="straightConnector1">
            <a:avLst/>
          </a:prstGeom>
          <a:solidFill>
            <a:schemeClr val="accent1"/>
          </a:solidFill>
          <a:ln w="50800" cap="flat" cmpd="sng" algn="ctr">
            <a:solidFill>
              <a:srgbClr val="FF0000"/>
            </a:solidFill>
            <a:prstDash val="solid"/>
            <a:round/>
            <a:headEnd type="none" w="med" len="med"/>
            <a:tailEnd type="triangle"/>
          </a:ln>
          <a:effectLst/>
        </p:spPr>
      </p:cxnSp>
      <p:cxnSp>
        <p:nvCxnSpPr>
          <p:cNvPr id="19" name="直接箭头连接符 18"/>
          <p:cNvCxnSpPr/>
          <p:nvPr/>
        </p:nvCxnSpPr>
        <p:spPr bwMode="auto">
          <a:xfrm>
            <a:off x="5143504" y="3214692"/>
            <a:ext cx="1285884" cy="785818"/>
          </a:xfrm>
          <a:prstGeom prst="straightConnector1">
            <a:avLst/>
          </a:prstGeom>
          <a:solidFill>
            <a:schemeClr val="accent1"/>
          </a:solidFill>
          <a:ln w="50800" cap="flat" cmpd="sng" algn="ctr">
            <a:solidFill>
              <a:srgbClr val="FF0000"/>
            </a:solidFill>
            <a:prstDash val="solid"/>
            <a:round/>
            <a:headEnd type="none" w="med" len="med"/>
            <a:tailEnd type="triangle"/>
          </a:ln>
          <a:effectLst/>
        </p:spPr>
      </p:cxnSp>
      <p:sp>
        <p:nvSpPr>
          <p:cNvPr id="21" name="Text Box 12"/>
          <p:cNvSpPr txBox="1">
            <a:spLocks noChangeArrowheads="1"/>
          </p:cNvSpPr>
          <p:nvPr/>
        </p:nvSpPr>
        <p:spPr bwMode="auto">
          <a:xfrm rot="20072557">
            <a:off x="5282301" y="1982065"/>
            <a:ext cx="831747" cy="400110"/>
          </a:xfrm>
          <a:prstGeom prst="rect">
            <a:avLst/>
          </a:prstGeom>
          <a:ln>
            <a:headEnd/>
            <a:tailEnd/>
          </a:ln>
        </p:spPr>
        <p:style>
          <a:lnRef idx="3">
            <a:schemeClr val="lt1"/>
          </a:lnRef>
          <a:fillRef idx="1">
            <a:schemeClr val="accent6"/>
          </a:fillRef>
          <a:effectRef idx="1">
            <a:schemeClr val="accent6"/>
          </a:effectRef>
          <a:fontRef idx="minor">
            <a:schemeClr val="lt1"/>
          </a:fontRef>
        </p:style>
        <p:txBody>
          <a:bodyPr wrap="square">
            <a:spAutoFit/>
          </a:bodyPr>
          <a:lstStyle/>
          <a:p>
            <a:pPr>
              <a:spcBef>
                <a:spcPct val="50000"/>
              </a:spcBef>
              <a:defRPr/>
            </a:pPr>
            <a:r>
              <a:rPr lang="en-US" altLang="zh-CN" sz="2000" b="1" i="1" dirty="0"/>
              <a:t>R</a:t>
            </a:r>
            <a:r>
              <a:rPr lang="en-US" altLang="zh-CN" sz="2000" b="1" baseline="-25000" dirty="0"/>
              <a:t>0</a:t>
            </a:r>
            <a:r>
              <a:rPr lang="en-US" altLang="zh-CN" sz="2000" b="1" i="1" dirty="0"/>
              <a:t>=</a:t>
            </a:r>
            <a:r>
              <a:rPr lang="en-US" altLang="zh-CN" sz="2000" b="1" dirty="0"/>
              <a:t>∞</a:t>
            </a:r>
            <a:endParaRPr lang="en-US" altLang="zh-CN" sz="2000" b="1" baseline="-25000" dirty="0"/>
          </a:p>
        </p:txBody>
      </p:sp>
      <p:sp>
        <p:nvSpPr>
          <p:cNvPr id="23" name="Text Box 12"/>
          <p:cNvSpPr txBox="1">
            <a:spLocks noChangeArrowheads="1"/>
          </p:cNvSpPr>
          <p:nvPr/>
        </p:nvSpPr>
        <p:spPr bwMode="auto">
          <a:xfrm rot="1925298">
            <a:off x="5197709" y="3619367"/>
            <a:ext cx="831747" cy="400110"/>
          </a:xfrm>
          <a:prstGeom prst="rect">
            <a:avLst/>
          </a:prstGeom>
          <a:ln>
            <a:headEnd/>
            <a:tailEnd/>
          </a:ln>
        </p:spPr>
        <p:style>
          <a:lnRef idx="3">
            <a:schemeClr val="lt1"/>
          </a:lnRef>
          <a:fillRef idx="1">
            <a:schemeClr val="accent6"/>
          </a:fillRef>
          <a:effectRef idx="1">
            <a:schemeClr val="accent6"/>
          </a:effectRef>
          <a:fontRef idx="minor">
            <a:schemeClr val="lt1"/>
          </a:fontRef>
        </p:style>
        <p:txBody>
          <a:bodyPr wrap="square">
            <a:spAutoFit/>
          </a:bodyPr>
          <a:lstStyle/>
          <a:p>
            <a:pPr>
              <a:spcBef>
                <a:spcPct val="50000"/>
              </a:spcBef>
              <a:defRPr/>
            </a:pPr>
            <a:r>
              <a:rPr lang="en-US" altLang="zh-CN" sz="2000" b="1" i="1" dirty="0"/>
              <a:t>R</a:t>
            </a:r>
            <a:r>
              <a:rPr lang="en-US" altLang="zh-CN" sz="2000" b="1" baseline="-25000" dirty="0"/>
              <a:t>0</a:t>
            </a:r>
            <a:r>
              <a:rPr lang="en-US" altLang="zh-CN" sz="2000" b="1" i="1" dirty="0"/>
              <a:t>=</a:t>
            </a:r>
            <a:r>
              <a:rPr lang="en-US" altLang="zh-CN" sz="2000" b="1" dirty="0"/>
              <a:t>0</a:t>
            </a:r>
            <a:endParaRPr lang="en-US" altLang="zh-CN" sz="2000" b="1" baseline="-25000" dirty="0"/>
          </a:p>
        </p:txBody>
      </p:sp>
      <p:sp>
        <p:nvSpPr>
          <p:cNvPr id="24" name="十字形 23"/>
          <p:cNvSpPr/>
          <p:nvPr/>
        </p:nvSpPr>
        <p:spPr bwMode="auto">
          <a:xfrm rot="2651659">
            <a:off x="6693100" y="1835329"/>
            <a:ext cx="928694" cy="928694"/>
          </a:xfrm>
          <a:prstGeom prst="plus">
            <a:avLst>
              <a:gd name="adj" fmla="val 37191"/>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dirty="0">
              <a:ln>
                <a:noFill/>
              </a:ln>
              <a:solidFill>
                <a:srgbClr val="FF0000"/>
              </a:solidFill>
              <a:effectLst/>
              <a:latin typeface="Times New Roman" pitchFamily="18" charset="0"/>
              <a:ea typeface="宋体" pitchFamily="2" charset="-122"/>
            </a:endParaRPr>
          </a:p>
        </p:txBody>
      </p:sp>
      <p:sp>
        <p:nvSpPr>
          <p:cNvPr id="32" name="十字形 31"/>
          <p:cNvSpPr/>
          <p:nvPr/>
        </p:nvSpPr>
        <p:spPr bwMode="auto">
          <a:xfrm rot="2651659">
            <a:off x="6764537" y="3692718"/>
            <a:ext cx="928694" cy="928694"/>
          </a:xfrm>
          <a:prstGeom prst="plus">
            <a:avLst>
              <a:gd name="adj" fmla="val 37191"/>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dirty="0">
              <a:ln>
                <a:noFill/>
              </a:ln>
              <a:solidFill>
                <a:srgbClr val="FF0000"/>
              </a:solidFill>
              <a:effectLst/>
              <a:latin typeface="Times New Roman" pitchFamily="18" charset="0"/>
              <a:ea typeface="宋体" pitchFamily="2" charset="-122"/>
            </a:endParaRPr>
          </a:p>
        </p:txBody>
      </p:sp>
      <p:grpSp>
        <p:nvGrpSpPr>
          <p:cNvPr id="41" name="组合 40"/>
          <p:cNvGrpSpPr/>
          <p:nvPr/>
        </p:nvGrpSpPr>
        <p:grpSpPr>
          <a:xfrm>
            <a:off x="6806992" y="1500180"/>
            <a:ext cx="1000131" cy="1285884"/>
            <a:chOff x="3643306" y="3250336"/>
            <a:chExt cx="1181329" cy="1535992"/>
          </a:xfrm>
        </p:grpSpPr>
        <p:sp>
          <p:nvSpPr>
            <p:cNvPr id="42" name="Line 38"/>
            <p:cNvSpPr>
              <a:spLocks noChangeShapeType="1"/>
            </p:cNvSpPr>
            <p:nvPr/>
          </p:nvSpPr>
          <p:spPr bwMode="auto">
            <a:xfrm>
              <a:off x="3861712" y="3272924"/>
              <a:ext cx="0" cy="1497459"/>
            </a:xfrm>
            <a:prstGeom prst="line">
              <a:avLst/>
            </a:prstGeom>
            <a:noFill/>
            <a:ln w="19050">
              <a:solidFill>
                <a:schemeClr val="tx1"/>
              </a:solidFill>
              <a:round/>
              <a:headEnd/>
              <a:tailEnd/>
            </a:ln>
            <a:effectLst/>
          </p:spPr>
          <p:txBody>
            <a:bodyPr wrap="none" anchor="ctr"/>
            <a:lstStyle/>
            <a:p>
              <a:endParaRPr lang="zh-CN" altLang="en-US"/>
            </a:p>
          </p:txBody>
        </p:sp>
        <p:sp>
          <p:nvSpPr>
            <p:cNvPr id="43" name="Line 39"/>
            <p:cNvSpPr>
              <a:spLocks noChangeShapeType="1"/>
            </p:cNvSpPr>
            <p:nvPr/>
          </p:nvSpPr>
          <p:spPr bwMode="auto">
            <a:xfrm>
              <a:off x="3857620" y="3278239"/>
              <a:ext cx="720177" cy="0"/>
            </a:xfrm>
            <a:prstGeom prst="line">
              <a:avLst/>
            </a:prstGeom>
            <a:noFill/>
            <a:ln w="19050">
              <a:solidFill>
                <a:schemeClr val="tx1"/>
              </a:solidFill>
              <a:round/>
              <a:headEnd/>
              <a:tailEnd/>
            </a:ln>
            <a:effectLst/>
          </p:spPr>
          <p:txBody>
            <a:bodyPr wrap="none" anchor="ctr"/>
            <a:lstStyle/>
            <a:p>
              <a:endParaRPr lang="zh-CN" altLang="en-US"/>
            </a:p>
          </p:txBody>
        </p:sp>
        <p:sp>
          <p:nvSpPr>
            <p:cNvPr id="44" name="Oval 41"/>
            <p:cNvSpPr>
              <a:spLocks noChangeArrowheads="1"/>
            </p:cNvSpPr>
            <p:nvPr/>
          </p:nvSpPr>
          <p:spPr bwMode="auto">
            <a:xfrm>
              <a:off x="4581889" y="3250336"/>
              <a:ext cx="65471" cy="62450"/>
            </a:xfrm>
            <a:prstGeom prst="ellipse">
              <a:avLst/>
            </a:prstGeom>
            <a:noFill/>
            <a:ln w="19050">
              <a:solidFill>
                <a:schemeClr val="tx1"/>
              </a:solidFill>
              <a:round/>
              <a:headEnd/>
              <a:tailEnd/>
            </a:ln>
            <a:effectLst/>
          </p:spPr>
          <p:txBody>
            <a:bodyPr wrap="none" anchor="ctr"/>
            <a:lstStyle/>
            <a:p>
              <a:endParaRPr lang="zh-CN" altLang="en-US"/>
            </a:p>
          </p:txBody>
        </p:sp>
        <p:sp>
          <p:nvSpPr>
            <p:cNvPr id="45" name="Oval 42"/>
            <p:cNvSpPr>
              <a:spLocks noChangeArrowheads="1"/>
            </p:cNvSpPr>
            <p:nvPr/>
          </p:nvSpPr>
          <p:spPr bwMode="auto">
            <a:xfrm>
              <a:off x="4583253" y="4723878"/>
              <a:ext cx="65471" cy="62450"/>
            </a:xfrm>
            <a:prstGeom prst="ellipse">
              <a:avLst/>
            </a:prstGeom>
            <a:noFill/>
            <a:ln w="19050">
              <a:solidFill>
                <a:schemeClr val="tx1"/>
              </a:solidFill>
              <a:round/>
              <a:headEnd/>
              <a:tailEnd/>
            </a:ln>
            <a:effectLst/>
          </p:spPr>
          <p:txBody>
            <a:bodyPr wrap="none" anchor="ctr"/>
            <a:lstStyle/>
            <a:p>
              <a:endParaRPr lang="zh-CN" altLang="en-US"/>
            </a:p>
          </p:txBody>
        </p:sp>
        <p:sp>
          <p:nvSpPr>
            <p:cNvPr id="46" name="Line 39"/>
            <p:cNvSpPr>
              <a:spLocks noChangeShapeType="1"/>
            </p:cNvSpPr>
            <p:nvPr/>
          </p:nvSpPr>
          <p:spPr bwMode="auto">
            <a:xfrm>
              <a:off x="3857620" y="4763740"/>
              <a:ext cx="720177" cy="0"/>
            </a:xfrm>
            <a:prstGeom prst="line">
              <a:avLst/>
            </a:prstGeom>
            <a:noFill/>
            <a:ln w="19050">
              <a:solidFill>
                <a:schemeClr val="tx1"/>
              </a:solidFill>
              <a:round/>
              <a:headEnd/>
              <a:tailEnd/>
            </a:ln>
            <a:effectLst/>
          </p:spPr>
          <p:txBody>
            <a:bodyPr wrap="none" anchor="ctr"/>
            <a:lstStyle/>
            <a:p>
              <a:endParaRPr lang="zh-CN" altLang="en-US"/>
            </a:p>
          </p:txBody>
        </p:sp>
        <p:grpSp>
          <p:nvGrpSpPr>
            <p:cNvPr id="47" name="组合 87"/>
            <p:cNvGrpSpPr/>
            <p:nvPr/>
          </p:nvGrpSpPr>
          <p:grpSpPr>
            <a:xfrm>
              <a:off x="3643306" y="3588083"/>
              <a:ext cx="439386" cy="654224"/>
              <a:chOff x="3000364" y="3469686"/>
              <a:chExt cx="439386" cy="654224"/>
            </a:xfrm>
          </p:grpSpPr>
          <p:sp>
            <p:nvSpPr>
              <p:cNvPr id="49" name="Oval 15"/>
              <p:cNvSpPr>
                <a:spLocks noChangeArrowheads="1"/>
              </p:cNvSpPr>
              <p:nvPr/>
            </p:nvSpPr>
            <p:spPr bwMode="auto">
              <a:xfrm>
                <a:off x="3000364" y="3688451"/>
                <a:ext cx="428628" cy="435459"/>
              </a:xfrm>
              <a:prstGeom prst="ellipse">
                <a:avLst/>
              </a:prstGeom>
              <a:solidFill>
                <a:srgbClr val="00B0F0"/>
              </a:solidFill>
              <a:ln w="31750">
                <a:solidFill>
                  <a:schemeClr val="tx2"/>
                </a:solidFill>
                <a:round/>
                <a:headEnd/>
                <a:tailEnd/>
              </a:ln>
              <a:effectLst/>
            </p:spPr>
            <p:txBody>
              <a:bodyPr wrap="none" anchor="ctr">
                <a:spAutoFit/>
              </a:bodyPr>
              <a:lstStyle/>
              <a:p>
                <a:endParaRPr lang="zh-CN" altLang="en-US"/>
              </a:p>
            </p:txBody>
          </p:sp>
          <p:sp>
            <p:nvSpPr>
              <p:cNvPr id="50" name="Line 17"/>
              <p:cNvSpPr>
                <a:spLocks noChangeShapeType="1"/>
              </p:cNvSpPr>
              <p:nvPr/>
            </p:nvSpPr>
            <p:spPr bwMode="auto">
              <a:xfrm flipV="1">
                <a:off x="3223275" y="3469686"/>
                <a:ext cx="0" cy="205633"/>
              </a:xfrm>
              <a:prstGeom prst="line">
                <a:avLst/>
              </a:prstGeom>
              <a:noFill/>
              <a:ln w="38100">
                <a:solidFill>
                  <a:schemeClr val="tx1"/>
                </a:solidFill>
                <a:round/>
                <a:headEnd/>
                <a:tailEnd type="triangle" w="med" len="med"/>
              </a:ln>
              <a:effectLst/>
            </p:spPr>
            <p:txBody>
              <a:bodyPr wrap="none" anchor="ctr"/>
              <a:lstStyle/>
              <a:p>
                <a:endParaRPr lang="zh-CN" altLang="en-US"/>
              </a:p>
            </p:txBody>
          </p:sp>
          <p:sp>
            <p:nvSpPr>
              <p:cNvPr id="51" name="Line 16"/>
              <p:cNvSpPr>
                <a:spLocks noChangeShapeType="1"/>
              </p:cNvSpPr>
              <p:nvPr/>
            </p:nvSpPr>
            <p:spPr bwMode="auto">
              <a:xfrm>
                <a:off x="3011122" y="3911198"/>
                <a:ext cx="428628" cy="0"/>
              </a:xfrm>
              <a:prstGeom prst="line">
                <a:avLst/>
              </a:prstGeom>
              <a:noFill/>
              <a:ln w="31750">
                <a:solidFill>
                  <a:schemeClr val="tx1"/>
                </a:solidFill>
                <a:round/>
                <a:headEnd/>
                <a:tailEnd/>
              </a:ln>
              <a:effectLst/>
            </p:spPr>
            <p:txBody>
              <a:bodyPr wrap="none" anchor="ctr"/>
              <a:lstStyle/>
              <a:p>
                <a:endParaRPr lang="zh-CN" altLang="en-US"/>
              </a:p>
            </p:txBody>
          </p:sp>
        </p:grpSp>
        <p:sp>
          <p:nvSpPr>
            <p:cNvPr id="48" name="Text Box 56"/>
            <p:cNvSpPr txBox="1">
              <a:spLocks noChangeArrowheads="1"/>
            </p:cNvSpPr>
            <p:nvPr/>
          </p:nvSpPr>
          <p:spPr bwMode="auto">
            <a:xfrm>
              <a:off x="4143372" y="3786195"/>
              <a:ext cx="681263" cy="484184"/>
            </a:xfrm>
            <a:prstGeom prst="rect">
              <a:avLst/>
            </a:prstGeom>
            <a:noFill/>
            <a:ln w="19050">
              <a:noFill/>
              <a:miter lim="800000"/>
              <a:headEnd/>
              <a:tailEnd/>
            </a:ln>
            <a:effectLst/>
          </p:spPr>
          <p:txBody>
            <a:bodyPr>
              <a:spAutoFit/>
            </a:bodyPr>
            <a:lstStyle/>
            <a:p>
              <a:pPr>
                <a:spcBef>
                  <a:spcPct val="50000"/>
                </a:spcBef>
              </a:pPr>
              <a:r>
                <a:rPr kumimoji="1" lang="en-US" altLang="zh-CN" sz="2400" b="1" i="1" dirty="0" err="1">
                  <a:latin typeface="Times New Roman" pitchFamily="18" charset="0"/>
                </a:rPr>
                <a:t>i</a:t>
              </a:r>
              <a:r>
                <a:rPr kumimoji="1" lang="en-US" altLang="zh-CN" sz="2400" b="1" baseline="-25000" dirty="0" err="1">
                  <a:latin typeface="Times New Roman" pitchFamily="18" charset="0"/>
                </a:rPr>
                <a:t>sc</a:t>
              </a:r>
              <a:endParaRPr kumimoji="1" lang="en-US" altLang="zh-CN" sz="2400" b="1" baseline="-25000" dirty="0">
                <a:latin typeface="Times New Roman" pitchFamily="18" charset="0"/>
              </a:endParaRPr>
            </a:p>
          </p:txBody>
        </p:sp>
      </p:grpSp>
      <p:grpSp>
        <p:nvGrpSpPr>
          <p:cNvPr id="52" name="Group 33"/>
          <p:cNvGrpSpPr>
            <a:grpSpLocks/>
          </p:cNvGrpSpPr>
          <p:nvPr/>
        </p:nvGrpSpPr>
        <p:grpSpPr bwMode="auto">
          <a:xfrm>
            <a:off x="6694317" y="3357568"/>
            <a:ext cx="1195779" cy="1285884"/>
            <a:chOff x="2184" y="930"/>
            <a:chExt cx="1071" cy="1156"/>
          </a:xfrm>
        </p:grpSpPr>
        <p:sp>
          <p:nvSpPr>
            <p:cNvPr id="53" name="Oval 34"/>
            <p:cNvSpPr>
              <a:spLocks noChangeArrowheads="1"/>
            </p:cNvSpPr>
            <p:nvPr/>
          </p:nvSpPr>
          <p:spPr bwMode="auto">
            <a:xfrm>
              <a:off x="2313" y="1330"/>
              <a:ext cx="288" cy="270"/>
            </a:xfrm>
            <a:prstGeom prst="ellipse">
              <a:avLst/>
            </a:prstGeom>
            <a:solidFill>
              <a:srgbClr val="00B0F0"/>
            </a:solidFill>
            <a:ln w="31750">
              <a:solidFill>
                <a:schemeClr val="tx2"/>
              </a:solidFill>
              <a:round/>
              <a:headEnd/>
              <a:tailEnd/>
            </a:ln>
            <a:effectLst/>
          </p:spPr>
          <p:txBody>
            <a:bodyPr wrap="none" anchor="ctr">
              <a:spAutoFit/>
            </a:bodyPr>
            <a:lstStyle/>
            <a:p>
              <a:endParaRPr lang="zh-CN" altLang="en-US"/>
            </a:p>
          </p:txBody>
        </p:sp>
        <p:sp>
          <p:nvSpPr>
            <p:cNvPr id="54" name="Text Box 35"/>
            <p:cNvSpPr txBox="1">
              <a:spLocks noChangeArrowheads="1"/>
            </p:cNvSpPr>
            <p:nvPr/>
          </p:nvSpPr>
          <p:spPr bwMode="auto">
            <a:xfrm>
              <a:off x="2184" y="1104"/>
              <a:ext cx="225" cy="288"/>
            </a:xfrm>
            <a:prstGeom prst="rect">
              <a:avLst/>
            </a:prstGeom>
            <a:noFill/>
            <a:ln w="19050">
              <a:noFill/>
              <a:miter lim="800000"/>
              <a:headEnd/>
              <a:tailEnd/>
            </a:ln>
            <a:effectLst/>
          </p:spPr>
          <p:txBody>
            <a:bodyPr wrap="none" anchor="ctr">
              <a:spAutoFit/>
            </a:bodyPr>
            <a:lstStyle/>
            <a:p>
              <a:pPr algn="ctr" eaLnBrk="0" hangingPunct="0">
                <a:spcBef>
                  <a:spcPct val="50000"/>
                </a:spcBef>
              </a:pPr>
              <a:r>
                <a:rPr kumimoji="1" lang="en-US" altLang="zh-CN" sz="2400" b="1">
                  <a:solidFill>
                    <a:schemeClr val="tx2"/>
                  </a:solidFill>
                  <a:latin typeface="Times New Roman" pitchFamily="18" charset="0"/>
                  <a:sym typeface="Symbol" pitchFamily="18" charset="2"/>
                </a:rPr>
                <a:t>+</a:t>
              </a:r>
            </a:p>
          </p:txBody>
        </p:sp>
        <p:sp>
          <p:nvSpPr>
            <p:cNvPr id="55" name="Text Box 36"/>
            <p:cNvSpPr txBox="1">
              <a:spLocks noChangeArrowheads="1"/>
            </p:cNvSpPr>
            <p:nvPr/>
          </p:nvSpPr>
          <p:spPr bwMode="auto">
            <a:xfrm>
              <a:off x="2197" y="1411"/>
              <a:ext cx="212" cy="288"/>
            </a:xfrm>
            <a:prstGeom prst="rect">
              <a:avLst/>
            </a:prstGeom>
            <a:noFill/>
            <a:ln w="19050">
              <a:noFill/>
              <a:miter lim="800000"/>
              <a:headEnd/>
              <a:tailEnd/>
            </a:ln>
            <a:effectLst/>
          </p:spPr>
          <p:txBody>
            <a:bodyPr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_</a:t>
              </a:r>
            </a:p>
          </p:txBody>
        </p:sp>
        <p:sp>
          <p:nvSpPr>
            <p:cNvPr id="56" name="Text Box 37"/>
            <p:cNvSpPr txBox="1">
              <a:spLocks noChangeArrowheads="1"/>
            </p:cNvSpPr>
            <p:nvPr/>
          </p:nvSpPr>
          <p:spPr bwMode="auto">
            <a:xfrm>
              <a:off x="2651" y="1251"/>
              <a:ext cx="604" cy="400"/>
            </a:xfrm>
            <a:prstGeom prst="rect">
              <a:avLst/>
            </a:prstGeom>
            <a:noFill/>
            <a:ln w="19050">
              <a:noFill/>
              <a:miter lim="800000"/>
              <a:headEnd/>
              <a:tailEnd/>
            </a:ln>
            <a:effectLst/>
          </p:spPr>
          <p:txBody>
            <a:bodyPr wrap="square">
              <a:spAutoFit/>
            </a:bodyPr>
            <a:lstStyle/>
            <a:p>
              <a:pPr>
                <a:spcBef>
                  <a:spcPct val="50000"/>
                </a:spcBef>
              </a:pPr>
              <a:r>
                <a:rPr kumimoji="1" lang="en-US" altLang="zh-CN" sz="2400" b="1" i="1" dirty="0" err="1">
                  <a:latin typeface="Times New Roman" pitchFamily="18" charset="0"/>
                </a:rPr>
                <a:t>u</a:t>
              </a:r>
              <a:r>
                <a:rPr kumimoji="1" lang="en-US" altLang="zh-CN" sz="2400" b="1" baseline="-25000" dirty="0" err="1">
                  <a:latin typeface="Times New Roman" pitchFamily="18" charset="0"/>
                </a:rPr>
                <a:t>oc</a:t>
              </a:r>
              <a:endParaRPr kumimoji="1" lang="en-US" altLang="zh-CN" sz="2400" b="1" dirty="0">
                <a:latin typeface="Times New Roman" pitchFamily="18" charset="0"/>
              </a:endParaRPr>
            </a:p>
          </p:txBody>
        </p:sp>
        <p:sp>
          <p:nvSpPr>
            <p:cNvPr id="57" name="Line 38"/>
            <p:cNvSpPr>
              <a:spLocks noChangeShapeType="1"/>
            </p:cNvSpPr>
            <p:nvPr/>
          </p:nvSpPr>
          <p:spPr bwMode="auto">
            <a:xfrm>
              <a:off x="2460" y="947"/>
              <a:ext cx="0" cy="1127"/>
            </a:xfrm>
            <a:prstGeom prst="line">
              <a:avLst/>
            </a:prstGeom>
            <a:noFill/>
            <a:ln w="19050">
              <a:solidFill>
                <a:schemeClr val="tx1"/>
              </a:solidFill>
              <a:round/>
              <a:headEnd/>
              <a:tailEnd/>
            </a:ln>
            <a:effectLst/>
          </p:spPr>
          <p:txBody>
            <a:bodyPr wrap="none" anchor="ctr"/>
            <a:lstStyle/>
            <a:p>
              <a:endParaRPr lang="zh-CN" altLang="en-US"/>
            </a:p>
          </p:txBody>
        </p:sp>
        <p:sp>
          <p:nvSpPr>
            <p:cNvPr id="58" name="Line 39"/>
            <p:cNvSpPr>
              <a:spLocks noChangeShapeType="1"/>
            </p:cNvSpPr>
            <p:nvPr/>
          </p:nvSpPr>
          <p:spPr bwMode="auto">
            <a:xfrm>
              <a:off x="2457" y="951"/>
              <a:ext cx="528" cy="0"/>
            </a:xfrm>
            <a:prstGeom prst="line">
              <a:avLst/>
            </a:prstGeom>
            <a:noFill/>
            <a:ln w="19050">
              <a:solidFill>
                <a:schemeClr val="tx1"/>
              </a:solidFill>
              <a:round/>
              <a:headEnd/>
              <a:tailEnd/>
            </a:ln>
            <a:effectLst/>
          </p:spPr>
          <p:txBody>
            <a:bodyPr wrap="none" anchor="ctr"/>
            <a:lstStyle/>
            <a:p>
              <a:endParaRPr lang="zh-CN" altLang="en-US"/>
            </a:p>
          </p:txBody>
        </p:sp>
        <p:sp>
          <p:nvSpPr>
            <p:cNvPr id="59" name="Oval 41"/>
            <p:cNvSpPr>
              <a:spLocks noChangeArrowheads="1"/>
            </p:cNvSpPr>
            <p:nvPr/>
          </p:nvSpPr>
          <p:spPr bwMode="auto">
            <a:xfrm>
              <a:off x="2988" y="930"/>
              <a:ext cx="48" cy="47"/>
            </a:xfrm>
            <a:prstGeom prst="ellipse">
              <a:avLst/>
            </a:prstGeom>
            <a:noFill/>
            <a:ln w="19050">
              <a:solidFill>
                <a:schemeClr val="tx1"/>
              </a:solidFill>
              <a:round/>
              <a:headEnd/>
              <a:tailEnd/>
            </a:ln>
            <a:effectLst/>
          </p:spPr>
          <p:txBody>
            <a:bodyPr wrap="none" anchor="ctr"/>
            <a:lstStyle/>
            <a:p>
              <a:endParaRPr lang="zh-CN" altLang="en-US"/>
            </a:p>
          </p:txBody>
        </p:sp>
        <p:sp>
          <p:nvSpPr>
            <p:cNvPr id="60" name="Oval 42"/>
            <p:cNvSpPr>
              <a:spLocks noChangeArrowheads="1"/>
            </p:cNvSpPr>
            <p:nvPr/>
          </p:nvSpPr>
          <p:spPr bwMode="auto">
            <a:xfrm>
              <a:off x="2989" y="2039"/>
              <a:ext cx="48" cy="47"/>
            </a:xfrm>
            <a:prstGeom prst="ellipse">
              <a:avLst/>
            </a:prstGeom>
            <a:noFill/>
            <a:ln w="19050">
              <a:solidFill>
                <a:schemeClr val="tx1"/>
              </a:solidFill>
              <a:round/>
              <a:headEnd/>
              <a:tailEnd/>
            </a:ln>
            <a:effectLst/>
          </p:spPr>
          <p:txBody>
            <a:bodyPr wrap="none" anchor="ctr"/>
            <a:lstStyle/>
            <a:p>
              <a:endParaRPr lang="zh-CN" altLang="en-US"/>
            </a:p>
          </p:txBody>
        </p:sp>
        <p:sp>
          <p:nvSpPr>
            <p:cNvPr id="61" name="Line 39"/>
            <p:cNvSpPr>
              <a:spLocks noChangeShapeType="1"/>
            </p:cNvSpPr>
            <p:nvPr/>
          </p:nvSpPr>
          <p:spPr bwMode="auto">
            <a:xfrm>
              <a:off x="2457" y="2069"/>
              <a:ext cx="528" cy="0"/>
            </a:xfrm>
            <a:prstGeom prst="line">
              <a:avLst/>
            </a:prstGeom>
            <a:noFill/>
            <a:ln w="19050">
              <a:solidFill>
                <a:schemeClr val="tx1"/>
              </a:solidFill>
              <a:round/>
              <a:headEnd/>
              <a:tailEnd/>
            </a:ln>
            <a:effectLst/>
          </p:spPr>
          <p:txBody>
            <a:bodyPr wrap="none" anchor="ctr"/>
            <a:lstStyle/>
            <a:p>
              <a:endParaRPr lang="zh-CN" altLang="en-US"/>
            </a:p>
          </p:txBody>
        </p:sp>
      </p:grpSp>
    </p:spTree>
    <p:extLst>
      <p:ext uri="{BB962C8B-B14F-4D97-AF65-F5344CB8AC3E}">
        <p14:creationId xmlns:p14="http://schemas.microsoft.com/office/powerpoint/2010/main" val="31511587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heel(1)">
                                      <p:cBhvr>
                                        <p:cTn id="7" dur="1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dissolv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9" presetClass="exit" presetSubtype="0" fill="hold" grpId="1" nodeType="clickEffect">
                                  <p:stCondLst>
                                    <p:cond delay="0"/>
                                  </p:stCondLst>
                                  <p:childTnLst>
                                    <p:animEffect transition="out" filter="dissolve">
                                      <p:cBhvr>
                                        <p:cTn id="30" dur="500"/>
                                        <p:tgtEl>
                                          <p:spTgt spid="24"/>
                                        </p:tgtEl>
                                      </p:cBhvr>
                                    </p:animEffect>
                                    <p:set>
                                      <p:cBhvr>
                                        <p:cTn id="31" dur="1" fill="hold">
                                          <p:stCondLst>
                                            <p:cond delay="499"/>
                                          </p:stCondLst>
                                        </p:cTn>
                                        <p:tgtEl>
                                          <p:spTgt spid="24"/>
                                        </p:tgtEl>
                                        <p:attrNameLst>
                                          <p:attrName>style.visibility</p:attrName>
                                        </p:attrNameLst>
                                      </p:cBhvr>
                                      <p:to>
                                        <p:strVal val="hidden"/>
                                      </p:to>
                                    </p:set>
                                  </p:childTnLst>
                                </p:cTn>
                              </p:par>
                              <p:par>
                                <p:cTn id="32" presetID="9" presetClass="exit" presetSubtype="0" fill="hold" nodeType="withEffect">
                                  <p:stCondLst>
                                    <p:cond delay="0"/>
                                  </p:stCondLst>
                                  <p:childTnLst>
                                    <p:animEffect transition="out" filter="dissolve">
                                      <p:cBhvr>
                                        <p:cTn id="33" dur="500"/>
                                        <p:tgtEl>
                                          <p:spTgt spid="11"/>
                                        </p:tgtEl>
                                      </p:cBhvr>
                                    </p:animEffect>
                                    <p:set>
                                      <p:cBhvr>
                                        <p:cTn id="34" dur="1" fill="hold">
                                          <p:stCondLst>
                                            <p:cond delay="499"/>
                                          </p:stCondLst>
                                        </p:cTn>
                                        <p:tgtEl>
                                          <p:spTgt spid="11"/>
                                        </p:tgtEl>
                                        <p:attrNameLst>
                                          <p:attrName>style.visibility</p:attrName>
                                        </p:attrNameLst>
                                      </p:cBhvr>
                                      <p:to>
                                        <p:strVal val="hidden"/>
                                      </p:to>
                                    </p:set>
                                  </p:childTnLst>
                                </p:cTn>
                              </p:par>
                            </p:childTnLst>
                          </p:cTn>
                        </p:par>
                        <p:par>
                          <p:cTn id="35" fill="hold">
                            <p:stCondLst>
                              <p:cond delay="500"/>
                            </p:stCondLst>
                            <p:childTnLst>
                              <p:par>
                                <p:cTn id="36" presetID="23" presetClass="entr" presetSubtype="16"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p:cTn id="38" dur="500" fill="hold"/>
                                        <p:tgtEl>
                                          <p:spTgt spid="41"/>
                                        </p:tgtEl>
                                        <p:attrNameLst>
                                          <p:attrName>ppt_w</p:attrName>
                                        </p:attrNameLst>
                                      </p:cBhvr>
                                      <p:tavLst>
                                        <p:tav tm="0">
                                          <p:val>
                                            <p:fltVal val="0"/>
                                          </p:val>
                                        </p:tav>
                                        <p:tav tm="100000">
                                          <p:val>
                                            <p:strVal val="#ppt_w"/>
                                          </p:val>
                                        </p:tav>
                                      </p:tavLst>
                                    </p:anim>
                                    <p:anim calcmode="lin" valueType="num">
                                      <p:cBhvr>
                                        <p:cTn id="39" dur="500" fill="hold"/>
                                        <p:tgtEl>
                                          <p:spTgt spid="41"/>
                                        </p:tgtEl>
                                        <p:attrNameLst>
                                          <p:attrName>ppt_h</p:attrName>
                                        </p:attrNameLst>
                                      </p:cBhvr>
                                      <p:tavLst>
                                        <p:tav tm="0">
                                          <p:val>
                                            <p:fltVal val="0"/>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left)">
                                      <p:cBhvr>
                                        <p:cTn id="44" dur="500"/>
                                        <p:tgtEl>
                                          <p:spTgt spid="1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dissolve">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23" presetClass="entr" presetSubtype="16" fill="hold" grpId="0" nodeType="click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p:cTn id="57" dur="500" fill="hold"/>
                                        <p:tgtEl>
                                          <p:spTgt spid="32"/>
                                        </p:tgtEl>
                                        <p:attrNameLst>
                                          <p:attrName>ppt_w</p:attrName>
                                        </p:attrNameLst>
                                      </p:cBhvr>
                                      <p:tavLst>
                                        <p:tav tm="0">
                                          <p:val>
                                            <p:fltVal val="0"/>
                                          </p:val>
                                        </p:tav>
                                        <p:tav tm="100000">
                                          <p:val>
                                            <p:strVal val="#ppt_w"/>
                                          </p:val>
                                        </p:tav>
                                      </p:tavLst>
                                    </p:anim>
                                    <p:anim calcmode="lin" valueType="num">
                                      <p:cBhvr>
                                        <p:cTn id="58" dur="500" fill="hold"/>
                                        <p:tgtEl>
                                          <p:spTgt spid="32"/>
                                        </p:tgtEl>
                                        <p:attrNameLst>
                                          <p:attrName>ppt_h</p:attrName>
                                        </p:attrNameLst>
                                      </p:cBhvr>
                                      <p:tavLst>
                                        <p:tav tm="0">
                                          <p:val>
                                            <p:fltVal val="0"/>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9" presetClass="exit" presetSubtype="0" fill="hold" nodeType="clickEffect">
                                  <p:stCondLst>
                                    <p:cond delay="0"/>
                                  </p:stCondLst>
                                  <p:childTnLst>
                                    <p:animEffect transition="out" filter="dissolve">
                                      <p:cBhvr>
                                        <p:cTn id="62" dur="500"/>
                                        <p:tgtEl>
                                          <p:spTgt spid="14"/>
                                        </p:tgtEl>
                                      </p:cBhvr>
                                    </p:animEffect>
                                    <p:set>
                                      <p:cBhvr>
                                        <p:cTn id="63" dur="1" fill="hold">
                                          <p:stCondLst>
                                            <p:cond delay="499"/>
                                          </p:stCondLst>
                                        </p:cTn>
                                        <p:tgtEl>
                                          <p:spTgt spid="14"/>
                                        </p:tgtEl>
                                        <p:attrNameLst>
                                          <p:attrName>style.visibility</p:attrName>
                                        </p:attrNameLst>
                                      </p:cBhvr>
                                      <p:to>
                                        <p:strVal val="hidden"/>
                                      </p:to>
                                    </p:set>
                                  </p:childTnLst>
                                </p:cTn>
                              </p:par>
                              <p:par>
                                <p:cTn id="64" presetID="9" presetClass="exit" presetSubtype="0" fill="hold" grpId="1" nodeType="withEffect">
                                  <p:stCondLst>
                                    <p:cond delay="0"/>
                                  </p:stCondLst>
                                  <p:childTnLst>
                                    <p:animEffect transition="out" filter="dissolve">
                                      <p:cBhvr>
                                        <p:cTn id="65" dur="500"/>
                                        <p:tgtEl>
                                          <p:spTgt spid="32"/>
                                        </p:tgtEl>
                                      </p:cBhvr>
                                    </p:animEffect>
                                    <p:set>
                                      <p:cBhvr>
                                        <p:cTn id="66" dur="1" fill="hold">
                                          <p:stCondLst>
                                            <p:cond delay="499"/>
                                          </p:stCondLst>
                                        </p:cTn>
                                        <p:tgtEl>
                                          <p:spTgt spid="32"/>
                                        </p:tgtEl>
                                        <p:attrNameLst>
                                          <p:attrName>style.visibility</p:attrName>
                                        </p:attrNameLst>
                                      </p:cBhvr>
                                      <p:to>
                                        <p:strVal val="hidden"/>
                                      </p:to>
                                    </p:set>
                                  </p:childTnLst>
                                </p:cTn>
                              </p:par>
                            </p:childTnLst>
                          </p:cTn>
                        </p:par>
                        <p:par>
                          <p:cTn id="67" fill="hold">
                            <p:stCondLst>
                              <p:cond delay="500"/>
                            </p:stCondLst>
                            <p:childTnLst>
                              <p:par>
                                <p:cTn id="68" presetID="23" presetClass="entr" presetSubtype="16" fill="hold" nodeType="afterEffect">
                                  <p:stCondLst>
                                    <p:cond delay="0"/>
                                  </p:stCondLst>
                                  <p:childTnLst>
                                    <p:set>
                                      <p:cBhvr>
                                        <p:cTn id="69" dur="1" fill="hold">
                                          <p:stCondLst>
                                            <p:cond delay="0"/>
                                          </p:stCondLst>
                                        </p:cTn>
                                        <p:tgtEl>
                                          <p:spTgt spid="52"/>
                                        </p:tgtEl>
                                        <p:attrNameLst>
                                          <p:attrName>style.visibility</p:attrName>
                                        </p:attrNameLst>
                                      </p:cBhvr>
                                      <p:to>
                                        <p:strVal val="visible"/>
                                      </p:to>
                                    </p:set>
                                    <p:anim calcmode="lin" valueType="num">
                                      <p:cBhvr>
                                        <p:cTn id="70" dur="500" fill="hold"/>
                                        <p:tgtEl>
                                          <p:spTgt spid="52"/>
                                        </p:tgtEl>
                                        <p:attrNameLst>
                                          <p:attrName>ppt_w</p:attrName>
                                        </p:attrNameLst>
                                      </p:cBhvr>
                                      <p:tavLst>
                                        <p:tav tm="0">
                                          <p:val>
                                            <p:fltVal val="0"/>
                                          </p:val>
                                        </p:tav>
                                        <p:tav tm="100000">
                                          <p:val>
                                            <p:strVal val="#ppt_w"/>
                                          </p:val>
                                        </p:tav>
                                      </p:tavLst>
                                    </p:anim>
                                    <p:anim calcmode="lin" valueType="num">
                                      <p:cBhvr>
                                        <p:cTn id="71" dur="500" fill="hold"/>
                                        <p:tgtEl>
                                          <p:spTgt spid="5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23" grpId="0" animBg="1"/>
      <p:bldP spid="24" grpId="0" animBg="1"/>
      <p:bldP spid="24" grpId="1" animBg="1"/>
      <p:bldP spid="32" grpId="0" animBg="1"/>
      <p:bldP spid="32"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矩形 1"/>
          <p:cNvSpPr>
            <a:spLocks noChangeArrowheads="1"/>
          </p:cNvSpPr>
          <p:nvPr/>
        </p:nvSpPr>
        <p:spPr bwMode="auto">
          <a:xfrm>
            <a:off x="357158" y="289471"/>
            <a:ext cx="512832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just">
              <a:lnSpc>
                <a:spcPct val="110000"/>
              </a:lnSpc>
              <a:spcBef>
                <a:spcPts val="600"/>
              </a:spcBef>
              <a:buClr>
                <a:schemeClr val="accent1"/>
              </a:buClr>
              <a:buSzPct val="80000"/>
              <a:buFont typeface="Wingdings 2" panose="05020102010507070707" pitchFamily="18" charset="2"/>
              <a:buChar char=""/>
              <a:defRPr sz="2400">
                <a:solidFill>
                  <a:srgbClr val="1A93C8"/>
                </a:solidFill>
                <a:latin typeface="幼圆" panose="02010509060101010101" pitchFamily="49" charset="-122"/>
                <a:ea typeface="幼圆" panose="02010509060101010101" pitchFamily="49" charset="-122"/>
              </a:defRPr>
            </a:lvl1pPr>
            <a:lvl2pPr marL="742950" indent="-285750">
              <a:lnSpc>
                <a:spcPct val="120000"/>
              </a:lnSpc>
              <a:spcAft>
                <a:spcPts val="600"/>
              </a:spcAft>
              <a:buClr>
                <a:srgbClr val="A1BBEE"/>
              </a:buClr>
              <a:buFont typeface="幼圆" panose="02010509060101010101" pitchFamily="49" charset="-122"/>
              <a:buChar char=" "/>
              <a:defRPr>
                <a:solidFill>
                  <a:schemeClr val="tx1"/>
                </a:solidFill>
                <a:latin typeface="幼圆" panose="02010509060101010101" pitchFamily="49" charset="-122"/>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gn="l">
              <a:lnSpc>
                <a:spcPct val="100000"/>
              </a:lnSpc>
              <a:spcBef>
                <a:spcPct val="0"/>
              </a:spcBef>
              <a:buClrTx/>
              <a:buSzTx/>
              <a:buFont typeface="Arial" panose="020B0604020202020204" pitchFamily="34" charset="0"/>
              <a:buNone/>
            </a:pPr>
            <a:r>
              <a:rPr lang="zh-CN" altLang="en-US" sz="3200" b="1" noProof="1">
                <a:solidFill>
                  <a:schemeClr val="accent2">
                    <a:lumMod val="50000"/>
                  </a:schemeClr>
                </a:solidFill>
                <a:effectLst>
                  <a:outerShdw blurRad="38100" dist="38100" dir="2700000" algn="tl">
                    <a:srgbClr val="000000">
                      <a:alpha val="43137"/>
                    </a:srgbClr>
                  </a:outerShdw>
                </a:effectLst>
                <a:latin typeface="+mj-ea"/>
                <a:ea typeface="+mj-ea"/>
              </a:rPr>
              <a:t>四、定理的几点应用说明：</a:t>
            </a:r>
            <a:endParaRPr lang="en-US" altLang="en-US" sz="3200" b="1" dirty="0">
              <a:solidFill>
                <a:schemeClr val="accent2">
                  <a:lumMod val="50000"/>
                </a:schemeClr>
              </a:solidFill>
              <a:effectLst>
                <a:outerShdw blurRad="38100" dist="38100" dir="2700000" algn="tl">
                  <a:srgbClr val="000000">
                    <a:alpha val="43137"/>
                  </a:srgbClr>
                </a:outerShdw>
              </a:effectLst>
              <a:latin typeface="+mj-ea"/>
              <a:ea typeface="+mj-ea"/>
            </a:endParaRPr>
          </a:p>
        </p:txBody>
      </p:sp>
      <p:sp>
        <p:nvSpPr>
          <p:cNvPr id="3" name="矩形 2"/>
          <p:cNvSpPr/>
          <p:nvPr/>
        </p:nvSpPr>
        <p:spPr>
          <a:xfrm>
            <a:off x="261971" y="1408898"/>
            <a:ext cx="7992888" cy="461665"/>
          </a:xfrm>
          <a:prstGeom prst="rect">
            <a:avLst/>
          </a:prstGeom>
        </p:spPr>
        <p:txBody>
          <a:bodyPr wrap="square">
            <a:spAutoFit/>
          </a:bodyPr>
          <a:lstStyle/>
          <a:p>
            <a:pPr algn="just">
              <a:buFont typeface="Arial" panose="020B0604020202020204" pitchFamily="34" charset="0"/>
              <a:buNone/>
              <a:defRPr/>
            </a:pPr>
            <a:r>
              <a:rPr lang="en-US" altLang="en-US" b="1" noProof="1">
                <a:solidFill>
                  <a:schemeClr val="tx1">
                    <a:lumMod val="50000"/>
                  </a:schemeClr>
                </a:solidFill>
                <a:latin typeface="宋体" panose="02010600030101010101" pitchFamily="2" charset="-122"/>
              </a:rPr>
              <a:t>2. </a:t>
            </a:r>
            <a:r>
              <a:rPr lang="zh-CN" altLang="en-US" b="1" noProof="1">
                <a:solidFill>
                  <a:schemeClr val="tx1">
                    <a:lumMod val="50000"/>
                  </a:schemeClr>
                </a:solidFill>
                <a:latin typeface="宋体" panose="02010600030101010101" pitchFamily="2" charset="-122"/>
              </a:rPr>
              <a:t>被等效的有源二端网络是</a:t>
            </a:r>
            <a:r>
              <a:rPr lang="zh-CN" altLang="en-US" b="1" noProof="1">
                <a:solidFill>
                  <a:schemeClr val="accent2">
                    <a:lumMod val="50000"/>
                  </a:schemeClr>
                </a:solidFill>
                <a:latin typeface="宋体" panose="02010600030101010101" pitchFamily="2" charset="-122"/>
              </a:rPr>
              <a:t>线性</a:t>
            </a:r>
            <a:r>
              <a:rPr lang="zh-CN" altLang="en-US" b="1" noProof="1">
                <a:solidFill>
                  <a:schemeClr val="tx1">
                    <a:lumMod val="50000"/>
                  </a:schemeClr>
                </a:solidFill>
                <a:latin typeface="宋体" panose="02010600030101010101" pitchFamily="2" charset="-122"/>
              </a:rPr>
              <a:t>的，</a:t>
            </a:r>
            <a:r>
              <a:rPr lang="zh-CN" altLang="en-US" b="1" dirty="0">
                <a:solidFill>
                  <a:schemeClr val="tx1">
                    <a:lumMod val="50000"/>
                  </a:schemeClr>
                </a:solidFill>
                <a:latin typeface="宋体" panose="02010600030101010101" pitchFamily="2" charset="-122"/>
              </a:rPr>
              <a:t>且</a:t>
            </a:r>
            <a:r>
              <a:rPr lang="en-US" altLang="zh-CN" b="1" dirty="0" err="1">
                <a:solidFill>
                  <a:schemeClr val="tx1">
                    <a:lumMod val="50000"/>
                  </a:schemeClr>
                </a:solidFill>
                <a:latin typeface="宋体" panose="02010600030101010101" pitchFamily="2" charset="-122"/>
              </a:rPr>
              <a:t>与外电路之间</a:t>
            </a:r>
            <a:endParaRPr lang="en-US" altLang="zh-CN" b="1" dirty="0">
              <a:solidFill>
                <a:schemeClr val="tx1">
                  <a:lumMod val="50000"/>
                </a:schemeClr>
              </a:solidFill>
              <a:latin typeface="宋体" panose="02010600030101010101" pitchFamily="2" charset="-122"/>
            </a:endParaRPr>
          </a:p>
        </p:txBody>
      </p:sp>
      <p:sp>
        <p:nvSpPr>
          <p:cNvPr id="9" name="Text Box 5"/>
          <p:cNvSpPr txBox="1">
            <a:spLocks noChangeArrowheads="1"/>
          </p:cNvSpPr>
          <p:nvPr/>
        </p:nvSpPr>
        <p:spPr bwMode="auto">
          <a:xfrm>
            <a:off x="261971" y="895639"/>
            <a:ext cx="81984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med" len="sm"/>
              </a14:hiddenLine>
            </a:ext>
          </a:extLst>
        </p:spPr>
        <p:txBody>
          <a:bodyPr wrap="square">
            <a:spAutoFit/>
          </a:bodyPr>
          <a:lstStyle>
            <a:lvl1pPr>
              <a:defRPr kumimoji="1" sz="3600" b="1">
                <a:solidFill>
                  <a:schemeClr val="bg1"/>
                </a:solidFill>
                <a:latin typeface="Times New Roman" panose="02020603050405020304" pitchFamily="18" charset="0"/>
                <a:ea typeface="楷体_GB2312" pitchFamily="49" charset="-122"/>
              </a:defRPr>
            </a:lvl1pPr>
            <a:lvl2pPr marL="742950" indent="-285750">
              <a:defRPr kumimoji="1" sz="3600" b="1">
                <a:solidFill>
                  <a:schemeClr val="bg1"/>
                </a:solidFill>
                <a:latin typeface="Times New Roman" panose="02020603050405020304" pitchFamily="18" charset="0"/>
                <a:ea typeface="楷体_GB2312" pitchFamily="49" charset="-122"/>
              </a:defRPr>
            </a:lvl2pPr>
            <a:lvl3pPr marL="1143000" indent="-228600">
              <a:defRPr kumimoji="1" sz="3600" b="1">
                <a:solidFill>
                  <a:schemeClr val="bg1"/>
                </a:solidFill>
                <a:latin typeface="Times New Roman" panose="02020603050405020304" pitchFamily="18" charset="0"/>
                <a:ea typeface="楷体_GB2312" pitchFamily="49" charset="-122"/>
              </a:defRPr>
            </a:lvl3pPr>
            <a:lvl4pPr marL="1600200" indent="-228600">
              <a:defRPr kumimoji="1" sz="3600" b="1">
                <a:solidFill>
                  <a:schemeClr val="bg1"/>
                </a:solidFill>
                <a:latin typeface="Times New Roman" panose="02020603050405020304" pitchFamily="18" charset="0"/>
                <a:ea typeface="楷体_GB2312" pitchFamily="49" charset="-122"/>
              </a:defRPr>
            </a:lvl4pPr>
            <a:lvl5pPr marL="2057400" indent="-228600">
              <a:defRPr kumimoji="1" sz="3600" b="1">
                <a:solidFill>
                  <a:schemeClr val="bg1"/>
                </a:solidFill>
                <a:latin typeface="Times New Roman" panose="02020603050405020304" pitchFamily="18" charset="0"/>
                <a:ea typeface="楷体_GB2312" pitchFamily="49" charset="-122"/>
              </a:defRPr>
            </a:lvl5pPr>
            <a:lvl6pPr marL="2514600" indent="-228600" eaLnBrk="0" fontAlgn="base" hangingPunct="0">
              <a:spcBef>
                <a:spcPct val="0"/>
              </a:spcBef>
              <a:spcAft>
                <a:spcPct val="0"/>
              </a:spcAft>
              <a:defRPr kumimoji="1" sz="3600" b="1">
                <a:solidFill>
                  <a:schemeClr val="bg1"/>
                </a:solidFill>
                <a:latin typeface="Times New Roman" panose="02020603050405020304" pitchFamily="18" charset="0"/>
                <a:ea typeface="楷体_GB2312" pitchFamily="49" charset="-122"/>
              </a:defRPr>
            </a:lvl6pPr>
            <a:lvl7pPr marL="2971800" indent="-228600" eaLnBrk="0" fontAlgn="base" hangingPunct="0">
              <a:spcBef>
                <a:spcPct val="0"/>
              </a:spcBef>
              <a:spcAft>
                <a:spcPct val="0"/>
              </a:spcAft>
              <a:defRPr kumimoji="1" sz="3600" b="1">
                <a:solidFill>
                  <a:schemeClr val="bg1"/>
                </a:solidFill>
                <a:latin typeface="Times New Roman" panose="02020603050405020304" pitchFamily="18" charset="0"/>
                <a:ea typeface="楷体_GB2312" pitchFamily="49" charset="-122"/>
              </a:defRPr>
            </a:lvl7pPr>
            <a:lvl8pPr marL="3429000" indent="-228600" eaLnBrk="0" fontAlgn="base" hangingPunct="0">
              <a:spcBef>
                <a:spcPct val="0"/>
              </a:spcBef>
              <a:spcAft>
                <a:spcPct val="0"/>
              </a:spcAft>
              <a:defRPr kumimoji="1" sz="3600" b="1">
                <a:solidFill>
                  <a:schemeClr val="bg1"/>
                </a:solidFill>
                <a:latin typeface="Times New Roman" panose="02020603050405020304" pitchFamily="18" charset="0"/>
                <a:ea typeface="楷体_GB2312" pitchFamily="49" charset="-122"/>
              </a:defRPr>
            </a:lvl8pPr>
            <a:lvl9pPr marL="3886200" indent="-228600" eaLnBrk="0" fontAlgn="base" hangingPunct="0">
              <a:spcBef>
                <a:spcPct val="0"/>
              </a:spcBef>
              <a:spcAft>
                <a:spcPct val="0"/>
              </a:spcAft>
              <a:defRPr kumimoji="1" sz="3600" b="1">
                <a:solidFill>
                  <a:schemeClr val="bg1"/>
                </a:solidFill>
                <a:latin typeface="Times New Roman" panose="02020603050405020304" pitchFamily="18" charset="0"/>
                <a:ea typeface="楷体_GB2312" pitchFamily="49" charset="-122"/>
              </a:defRPr>
            </a:lvl9pPr>
          </a:lstStyle>
          <a:p>
            <a:pPr algn="just">
              <a:buFont typeface="Arial" panose="020B0604020202020204" pitchFamily="34" charset="0"/>
              <a:buNone/>
              <a:defRPr/>
            </a:pPr>
            <a:r>
              <a:rPr lang="en-US" altLang="en-US" sz="2400" noProof="1">
                <a:solidFill>
                  <a:schemeClr val="tx1">
                    <a:lumMod val="50000"/>
                  </a:schemeClr>
                </a:solidFill>
                <a:latin typeface="宋体" panose="02010600030101010101" pitchFamily="2" charset="-122"/>
                <a:ea typeface="宋体" panose="02010600030101010101" pitchFamily="2" charset="-122"/>
              </a:rPr>
              <a:t>1. </a:t>
            </a:r>
            <a:r>
              <a:rPr lang="zh-CN" altLang="en-US" sz="2400" noProof="1">
                <a:solidFill>
                  <a:schemeClr val="tx1">
                    <a:lumMod val="50000"/>
                  </a:schemeClr>
                </a:solidFill>
                <a:latin typeface="宋体" panose="02010600030101010101" pitchFamily="2" charset="-122"/>
                <a:ea typeface="宋体" panose="02010600030101010101" pitchFamily="2" charset="-122"/>
              </a:rPr>
              <a:t>等效是对</a:t>
            </a:r>
            <a:r>
              <a:rPr lang="zh-CN" altLang="en-US" sz="2400" noProof="1">
                <a:solidFill>
                  <a:srgbClr val="FF0000"/>
                </a:solidFill>
                <a:latin typeface="宋体" panose="02010600030101010101" pitchFamily="2" charset="-122"/>
                <a:ea typeface="宋体" panose="02010600030101010101" pitchFamily="2" charset="-122"/>
              </a:rPr>
              <a:t>外电路</a:t>
            </a:r>
            <a:r>
              <a:rPr lang="zh-CN" altLang="en-US" sz="2400" noProof="1">
                <a:solidFill>
                  <a:schemeClr val="tx1">
                    <a:lumMod val="50000"/>
                  </a:schemeClr>
                </a:solidFill>
                <a:latin typeface="宋体" panose="02010600030101010101" pitchFamily="2" charset="-122"/>
                <a:ea typeface="宋体" panose="02010600030101010101" pitchFamily="2" charset="-122"/>
              </a:rPr>
              <a:t>而言，</a:t>
            </a:r>
            <a:r>
              <a:rPr lang="zh-CN" altLang="en-US" sz="2400" noProof="1">
                <a:solidFill>
                  <a:schemeClr val="tx1"/>
                </a:solidFill>
                <a:latin typeface="宋体" panose="02010600030101010101" pitchFamily="2" charset="-122"/>
                <a:ea typeface="宋体" panose="02010600030101010101" pitchFamily="2" charset="-122"/>
              </a:rPr>
              <a:t>对内</a:t>
            </a:r>
            <a:r>
              <a:rPr lang="zh-CN" altLang="en-US" sz="2400" noProof="1">
                <a:solidFill>
                  <a:srgbClr val="7030A0"/>
                </a:solidFill>
                <a:latin typeface="宋体" panose="02010600030101010101" pitchFamily="2" charset="-122"/>
                <a:ea typeface="宋体" panose="02010600030101010101" pitchFamily="2" charset="-122"/>
              </a:rPr>
              <a:t>不</a:t>
            </a:r>
            <a:r>
              <a:rPr lang="zh-CN" altLang="en-US" sz="2400" noProof="1">
                <a:solidFill>
                  <a:schemeClr val="tx1">
                    <a:lumMod val="50000"/>
                  </a:schemeClr>
                </a:solidFill>
                <a:latin typeface="宋体" panose="02010600030101010101" pitchFamily="2" charset="-122"/>
                <a:ea typeface="宋体" panose="02010600030101010101" pitchFamily="2" charset="-122"/>
              </a:rPr>
              <a:t>等效；</a:t>
            </a:r>
            <a:endParaRPr lang="en-US" altLang="en-US" sz="2400" dirty="0">
              <a:solidFill>
                <a:schemeClr val="tx1">
                  <a:lumMod val="50000"/>
                </a:schemeClr>
              </a:solidFill>
              <a:latin typeface="宋体" panose="02010600030101010101" pitchFamily="2" charset="-122"/>
              <a:ea typeface="宋体" panose="02010600030101010101" pitchFamily="2" charset="-122"/>
            </a:endParaRPr>
          </a:p>
        </p:txBody>
      </p:sp>
      <p:sp>
        <p:nvSpPr>
          <p:cNvPr id="11" name="椭圆 10"/>
          <p:cNvSpPr/>
          <p:nvPr/>
        </p:nvSpPr>
        <p:spPr bwMode="auto">
          <a:xfrm>
            <a:off x="4181180" y="1456280"/>
            <a:ext cx="676572" cy="425940"/>
          </a:xfrm>
          <a:prstGeom prst="ellipse">
            <a:avLst/>
          </a:prstGeom>
          <a:noFill/>
          <a:ln w="28575"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6" name="椭圆 15"/>
          <p:cNvSpPr/>
          <p:nvPr/>
        </p:nvSpPr>
        <p:spPr bwMode="auto">
          <a:xfrm>
            <a:off x="664044" y="1857498"/>
            <a:ext cx="2392108" cy="472043"/>
          </a:xfrm>
          <a:prstGeom prst="ellipse">
            <a:avLst/>
          </a:prstGeom>
          <a:noFill/>
          <a:ln w="28575"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5" name="矩形 4"/>
          <p:cNvSpPr/>
          <p:nvPr/>
        </p:nvSpPr>
        <p:spPr>
          <a:xfrm>
            <a:off x="650250" y="1857370"/>
            <a:ext cx="2492990" cy="461665"/>
          </a:xfrm>
          <a:prstGeom prst="rect">
            <a:avLst/>
          </a:prstGeom>
          <a:noFill/>
          <a:ln>
            <a:noFill/>
            <a:prstDash val="dash"/>
          </a:ln>
        </p:spPr>
        <p:txBody>
          <a:bodyPr wrap="none">
            <a:spAutoFit/>
          </a:bodyPr>
          <a:lstStyle/>
          <a:p>
            <a:pPr algn="just">
              <a:buFont typeface="Arial" panose="020B0604020202020204" pitchFamily="34" charset="0"/>
              <a:buNone/>
              <a:defRPr/>
            </a:pPr>
            <a:r>
              <a:rPr lang="en-US" altLang="zh-CN" b="1" dirty="0" err="1">
                <a:solidFill>
                  <a:schemeClr val="accent2">
                    <a:lumMod val="50000"/>
                  </a:schemeClr>
                </a:solidFill>
                <a:latin typeface="宋体" panose="02010600030101010101" pitchFamily="2" charset="-122"/>
              </a:rPr>
              <a:t>不能有耦合关系</a:t>
            </a:r>
            <a:r>
              <a:rPr lang="en-US" altLang="zh-CN" b="1" dirty="0">
                <a:solidFill>
                  <a:schemeClr val="tx1">
                    <a:lumMod val="50000"/>
                  </a:schemeClr>
                </a:solidFill>
                <a:latin typeface="宋体" panose="02010600030101010101" pitchFamily="2" charset="-122"/>
              </a:rPr>
              <a:t>;</a:t>
            </a:r>
            <a:endParaRPr lang="en-US" altLang="en-US" b="1" dirty="0">
              <a:solidFill>
                <a:schemeClr val="tx1">
                  <a:lumMod val="50000"/>
                </a:schemeClr>
              </a:solidFill>
              <a:latin typeface="宋体" panose="02010600030101010101" pitchFamily="2" charset="-122"/>
            </a:endParaRPr>
          </a:p>
        </p:txBody>
      </p:sp>
      <p:sp>
        <p:nvSpPr>
          <p:cNvPr id="18" name="椭圆 17"/>
          <p:cNvSpPr/>
          <p:nvPr/>
        </p:nvSpPr>
        <p:spPr bwMode="auto">
          <a:xfrm>
            <a:off x="4500562" y="928676"/>
            <a:ext cx="357190" cy="425940"/>
          </a:xfrm>
          <a:prstGeom prst="ellipse">
            <a:avLst/>
          </a:prstGeom>
          <a:noFill/>
          <a:ln w="28575"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grpSp>
        <p:nvGrpSpPr>
          <p:cNvPr id="19" name="组合 18"/>
          <p:cNvGrpSpPr/>
          <p:nvPr/>
        </p:nvGrpSpPr>
        <p:grpSpPr>
          <a:xfrm>
            <a:off x="4034882" y="1811061"/>
            <a:ext cx="3672408" cy="1867233"/>
            <a:chOff x="652432" y="1000114"/>
            <a:chExt cx="2705122" cy="1867233"/>
          </a:xfrm>
        </p:grpSpPr>
        <p:grpSp>
          <p:nvGrpSpPr>
            <p:cNvPr id="20" name="组合 19"/>
            <p:cNvGrpSpPr/>
            <p:nvPr/>
          </p:nvGrpSpPr>
          <p:grpSpPr>
            <a:xfrm>
              <a:off x="785786" y="1000114"/>
              <a:ext cx="2571768" cy="1857388"/>
              <a:chOff x="785786" y="857238"/>
              <a:chExt cx="2571768" cy="1857388"/>
            </a:xfrm>
          </p:grpSpPr>
          <p:sp>
            <p:nvSpPr>
              <p:cNvPr id="22" name="Line 6"/>
              <p:cNvSpPr>
                <a:spLocks noChangeShapeType="1"/>
              </p:cNvSpPr>
              <p:nvPr/>
            </p:nvSpPr>
            <p:spPr bwMode="auto">
              <a:xfrm>
                <a:off x="1564752" y="2404723"/>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23" name="Line 7"/>
              <p:cNvSpPr>
                <a:spLocks noChangeShapeType="1"/>
              </p:cNvSpPr>
              <p:nvPr/>
            </p:nvSpPr>
            <p:spPr bwMode="auto">
              <a:xfrm>
                <a:off x="1550164" y="1277159"/>
                <a:ext cx="50281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24" name="Line 10"/>
              <p:cNvSpPr>
                <a:spLocks noChangeShapeType="1"/>
              </p:cNvSpPr>
              <p:nvPr/>
            </p:nvSpPr>
            <p:spPr bwMode="auto">
              <a:xfrm>
                <a:off x="1835102" y="1277159"/>
                <a:ext cx="156557" cy="0"/>
              </a:xfrm>
              <a:prstGeom prst="line">
                <a:avLst/>
              </a:prstGeom>
              <a:noFill/>
              <a:ln w="38100">
                <a:solidFill>
                  <a:schemeClr val="tx1"/>
                </a:solidFill>
                <a:round/>
                <a:headEnd/>
                <a:tailEnd type="triangle" w="med" len="me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25" name="Text Box 11"/>
              <p:cNvSpPr txBox="1">
                <a:spLocks noChangeArrowheads="1"/>
              </p:cNvSpPr>
              <p:nvPr/>
            </p:nvSpPr>
            <p:spPr bwMode="auto">
              <a:xfrm>
                <a:off x="1668755" y="889013"/>
                <a:ext cx="334383" cy="283327"/>
              </a:xfrm>
              <a:prstGeom prst="rect">
                <a:avLst/>
              </a:prstGeom>
              <a:noFill/>
              <a:ln w="38100">
                <a:noFill/>
                <a:miter lim="800000"/>
                <a:headEnd/>
                <a:tailEnd/>
              </a:ln>
            </p:spPr>
            <p:txBody>
              <a:bodyPr wrap="square">
                <a:spAutoFit/>
              </a:bodyPr>
              <a:lstStyle/>
              <a:p>
                <a:pPr>
                  <a:spcBef>
                    <a:spcPct val="50000"/>
                  </a:spcBef>
                  <a:defRPr/>
                </a:pPr>
                <a:r>
                  <a:rPr lang="en-US" altLang="zh-CN" b="1" i="1" dirty="0" err="1"/>
                  <a:t>i</a:t>
                </a:r>
                <a:endParaRPr lang="en-US" altLang="zh-CN" b="1" dirty="0">
                  <a:effectLst>
                    <a:outerShdw blurRad="38100" dist="38100" dir="2700000" algn="tl">
                      <a:srgbClr val="000000">
                        <a:alpha val="43137"/>
                      </a:srgbClr>
                    </a:outerShdw>
                  </a:effectLst>
                </a:endParaRPr>
              </a:p>
            </p:txBody>
          </p:sp>
          <p:sp>
            <p:nvSpPr>
              <p:cNvPr id="26" name="Text Box 12"/>
              <p:cNvSpPr txBox="1">
                <a:spLocks noChangeArrowheads="1"/>
              </p:cNvSpPr>
              <p:nvPr/>
            </p:nvSpPr>
            <p:spPr bwMode="auto">
              <a:xfrm>
                <a:off x="1999635" y="1590700"/>
                <a:ext cx="522944" cy="283328"/>
              </a:xfrm>
              <a:prstGeom prst="rect">
                <a:avLst/>
              </a:prstGeom>
              <a:noFill/>
              <a:ln w="38100">
                <a:noFill/>
                <a:miter lim="800000"/>
                <a:headEnd/>
                <a:tailEnd/>
              </a:ln>
            </p:spPr>
            <p:txBody>
              <a:bodyPr>
                <a:spAutoFit/>
              </a:bodyPr>
              <a:lstStyle/>
              <a:p>
                <a:pPr>
                  <a:spcBef>
                    <a:spcPct val="50000"/>
                  </a:spcBef>
                  <a:defRPr/>
                </a:pPr>
                <a:r>
                  <a:rPr lang="en-US" altLang="zh-CN" b="1" i="1" dirty="0">
                    <a:effectLst>
                      <a:outerShdw blurRad="38100" dist="38100" dir="2700000" algn="tl">
                        <a:srgbClr val="000000">
                          <a:alpha val="43137"/>
                        </a:srgbClr>
                      </a:outerShdw>
                    </a:effectLst>
                  </a:rPr>
                  <a:t> </a:t>
                </a:r>
                <a:r>
                  <a:rPr lang="en-US" altLang="zh-CN" b="1" i="1" dirty="0"/>
                  <a:t>u</a:t>
                </a:r>
                <a:endParaRPr lang="en-US" altLang="zh-CN" b="1" dirty="0"/>
              </a:p>
            </p:txBody>
          </p:sp>
          <p:sp>
            <p:nvSpPr>
              <p:cNvPr id="27" name="Text Box 13"/>
              <p:cNvSpPr txBox="1">
                <a:spLocks noChangeArrowheads="1"/>
              </p:cNvSpPr>
              <p:nvPr/>
            </p:nvSpPr>
            <p:spPr bwMode="auto">
              <a:xfrm>
                <a:off x="2143107" y="857238"/>
                <a:ext cx="260928" cy="283328"/>
              </a:xfrm>
              <a:prstGeom prst="rect">
                <a:avLst/>
              </a:prstGeom>
              <a:noFill/>
              <a:ln w="38100">
                <a:noFill/>
                <a:miter lim="800000"/>
                <a:headEnd/>
                <a:tailEnd/>
              </a:ln>
            </p:spPr>
            <p:txBody>
              <a:bodyPr>
                <a:spAutoFit/>
              </a:bodyPr>
              <a:lstStyle/>
              <a:p>
                <a:pPr>
                  <a:spcBef>
                    <a:spcPct val="50000"/>
                  </a:spcBef>
                  <a:defRPr/>
                </a:pPr>
                <a:r>
                  <a:rPr lang="en-US" altLang="zh-CN" b="1" i="1" dirty="0"/>
                  <a:t>a</a:t>
                </a:r>
              </a:p>
            </p:txBody>
          </p:sp>
          <p:sp>
            <p:nvSpPr>
              <p:cNvPr id="28" name="Text Box 14"/>
              <p:cNvSpPr txBox="1">
                <a:spLocks noChangeArrowheads="1"/>
              </p:cNvSpPr>
              <p:nvPr/>
            </p:nvSpPr>
            <p:spPr bwMode="auto">
              <a:xfrm>
                <a:off x="2143107" y="2431298"/>
                <a:ext cx="417486" cy="283328"/>
              </a:xfrm>
              <a:prstGeom prst="rect">
                <a:avLst/>
              </a:prstGeom>
              <a:noFill/>
              <a:ln w="38100">
                <a:noFill/>
                <a:miter lim="800000"/>
                <a:headEnd/>
                <a:tailEnd/>
              </a:ln>
            </p:spPr>
            <p:txBody>
              <a:bodyPr>
                <a:spAutoFit/>
              </a:bodyPr>
              <a:lstStyle/>
              <a:p>
                <a:pPr>
                  <a:spcBef>
                    <a:spcPct val="50000"/>
                  </a:spcBef>
                  <a:defRPr/>
                </a:pPr>
                <a:r>
                  <a:rPr lang="en-US" altLang="zh-CN" b="1" i="1" dirty="0"/>
                  <a:t>b</a:t>
                </a:r>
              </a:p>
            </p:txBody>
          </p:sp>
          <p:sp>
            <p:nvSpPr>
              <p:cNvPr id="29" name="Rectangle 18"/>
              <p:cNvSpPr>
                <a:spLocks noChangeArrowheads="1"/>
              </p:cNvSpPr>
              <p:nvPr/>
            </p:nvSpPr>
            <p:spPr bwMode="auto">
              <a:xfrm>
                <a:off x="2574768" y="1170009"/>
                <a:ext cx="782786" cy="1375134"/>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30" name="Text Box 19"/>
              <p:cNvSpPr txBox="1">
                <a:spLocks noChangeArrowheads="1"/>
              </p:cNvSpPr>
              <p:nvPr/>
            </p:nvSpPr>
            <p:spPr bwMode="auto">
              <a:xfrm>
                <a:off x="2738076" y="1305573"/>
                <a:ext cx="417486" cy="910595"/>
              </a:xfrm>
              <a:prstGeom prst="rect">
                <a:avLst/>
              </a:prstGeom>
              <a:noFill/>
              <a:ln w="38100">
                <a:noFill/>
                <a:miter lim="800000"/>
                <a:headEnd/>
                <a:tailEnd/>
              </a:ln>
            </p:spPr>
            <p:txBody>
              <a:bodyPr wrap="square">
                <a:spAutoFit/>
              </a:bodyPr>
              <a:lstStyle/>
              <a:p>
                <a:pPr>
                  <a:spcBef>
                    <a:spcPct val="50000"/>
                  </a:spcBef>
                  <a:defRPr/>
                </a:pPr>
                <a:r>
                  <a:rPr lang="zh-CN" altLang="en-US" sz="2000" b="1" dirty="0">
                    <a:effectLst>
                      <a:outerShdw blurRad="38100" dist="38100" dir="2700000" algn="tl">
                        <a:srgbClr val="000000">
                          <a:alpha val="43137"/>
                        </a:srgbClr>
                      </a:outerShdw>
                    </a:effectLst>
                  </a:rPr>
                  <a:t>外电路</a:t>
                </a:r>
              </a:p>
            </p:txBody>
          </p:sp>
          <p:sp>
            <p:nvSpPr>
              <p:cNvPr id="31" name="Line 6"/>
              <p:cNvSpPr>
                <a:spLocks noChangeShapeType="1"/>
              </p:cNvSpPr>
              <p:nvPr/>
            </p:nvSpPr>
            <p:spPr bwMode="auto">
              <a:xfrm>
                <a:off x="2143748" y="1279962"/>
                <a:ext cx="44628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32" name="Line 6"/>
              <p:cNvSpPr>
                <a:spLocks noChangeShapeType="1"/>
              </p:cNvSpPr>
              <p:nvPr/>
            </p:nvSpPr>
            <p:spPr bwMode="auto">
              <a:xfrm>
                <a:off x="2135493" y="2405314"/>
                <a:ext cx="446284" cy="0"/>
              </a:xfrm>
              <a:prstGeom prst="line">
                <a:avLst/>
              </a:prstGeom>
              <a:noFill/>
              <a:ln w="38100">
                <a:solidFill>
                  <a:schemeClr val="tx1"/>
                </a:solid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33" name="Text Box 35"/>
              <p:cNvSpPr txBox="1">
                <a:spLocks noChangeArrowheads="1"/>
              </p:cNvSpPr>
              <p:nvPr/>
            </p:nvSpPr>
            <p:spPr bwMode="auto">
              <a:xfrm>
                <a:off x="2117715" y="1315866"/>
                <a:ext cx="253633" cy="234847"/>
              </a:xfrm>
              <a:prstGeom prst="rect">
                <a:avLst/>
              </a:prstGeom>
              <a:noFill/>
              <a:ln w="19050">
                <a:noFill/>
                <a:miter lim="800000"/>
                <a:headEnd/>
                <a:tailEnd/>
              </a:ln>
              <a:effectLst/>
            </p:spPr>
            <p:txBody>
              <a:bodyPr wrap="none"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a:t>
                </a:r>
              </a:p>
            </p:txBody>
          </p:sp>
          <p:sp>
            <p:nvSpPr>
              <p:cNvPr id="34" name="Text Box 36"/>
              <p:cNvSpPr txBox="1">
                <a:spLocks noChangeArrowheads="1"/>
              </p:cNvSpPr>
              <p:nvPr/>
            </p:nvSpPr>
            <p:spPr bwMode="auto">
              <a:xfrm>
                <a:off x="2138695" y="2010099"/>
                <a:ext cx="238979" cy="234846"/>
              </a:xfrm>
              <a:prstGeom prst="rect">
                <a:avLst/>
              </a:prstGeom>
              <a:noFill/>
              <a:ln w="19050">
                <a:noFill/>
                <a:miter lim="800000"/>
                <a:headEnd/>
                <a:tailEnd/>
              </a:ln>
              <a:effectLst/>
            </p:spPr>
            <p:txBody>
              <a:bodyPr anchor="ctr">
                <a:spAutoFit/>
              </a:bodyPr>
              <a:lstStyle/>
              <a:p>
                <a:pPr algn="ctr" eaLnBrk="0" hangingPunct="0">
                  <a:spcBef>
                    <a:spcPct val="50000"/>
                  </a:spcBef>
                </a:pPr>
                <a:r>
                  <a:rPr kumimoji="1" lang="en-US" altLang="zh-CN" sz="2400" b="1" dirty="0">
                    <a:solidFill>
                      <a:schemeClr val="tx2"/>
                    </a:solidFill>
                    <a:latin typeface="Times New Roman" pitchFamily="18" charset="0"/>
                    <a:sym typeface="Symbol" pitchFamily="18" charset="2"/>
                  </a:rPr>
                  <a:t>_</a:t>
                </a:r>
              </a:p>
            </p:txBody>
          </p:sp>
          <p:sp>
            <p:nvSpPr>
              <p:cNvPr id="35" name="Oval 55"/>
              <p:cNvSpPr>
                <a:spLocks noChangeArrowheads="1"/>
              </p:cNvSpPr>
              <p:nvPr/>
            </p:nvSpPr>
            <p:spPr bwMode="auto">
              <a:xfrm>
                <a:off x="2055132" y="1245615"/>
                <a:ext cx="89257" cy="80690"/>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36" name="Oval 55"/>
              <p:cNvSpPr>
                <a:spLocks noChangeArrowheads="1"/>
              </p:cNvSpPr>
              <p:nvPr/>
            </p:nvSpPr>
            <p:spPr bwMode="auto">
              <a:xfrm>
                <a:off x="2058675" y="2369670"/>
                <a:ext cx="89257" cy="80690"/>
              </a:xfrm>
              <a:prstGeom prst="ellipse">
                <a:avLst/>
              </a:prstGeom>
              <a:noFill/>
              <a:ln w="38100">
                <a:solidFill>
                  <a:schemeClr val="tx1"/>
                </a:solidFill>
                <a:round/>
                <a:headEnd/>
                <a:tailEnd/>
              </a:ln>
            </p:spPr>
            <p:txBody>
              <a:bodyPr wrap="none" anchor="ctr"/>
              <a:lstStyle/>
              <a:p>
                <a:pPr algn="ctr"/>
                <a:endParaRPr lang="zh-CN" altLang="zh-CN" sz="3600" b="1">
                  <a:solidFill>
                    <a:srgbClr val="FFCC99"/>
                  </a:solidFill>
                </a:endParaRPr>
              </a:p>
            </p:txBody>
          </p:sp>
          <p:sp>
            <p:nvSpPr>
              <p:cNvPr id="37" name="Rectangle 18"/>
              <p:cNvSpPr>
                <a:spLocks noChangeArrowheads="1"/>
              </p:cNvSpPr>
              <p:nvPr/>
            </p:nvSpPr>
            <p:spPr bwMode="auto">
              <a:xfrm>
                <a:off x="785786" y="1184339"/>
                <a:ext cx="782786" cy="1375133"/>
              </a:xfrm>
              <a:prstGeom prst="rect">
                <a:avLst/>
              </a:prstGeom>
              <a:noFill/>
              <a:ln w="38100">
                <a:solidFill>
                  <a:schemeClr val="tx1"/>
                </a:solidFill>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38" name="Text Box 19"/>
              <p:cNvSpPr txBox="1">
                <a:spLocks noChangeArrowheads="1"/>
              </p:cNvSpPr>
              <p:nvPr/>
            </p:nvSpPr>
            <p:spPr bwMode="auto">
              <a:xfrm>
                <a:off x="955740" y="1571410"/>
                <a:ext cx="417486" cy="469094"/>
              </a:xfrm>
              <a:prstGeom prst="rect">
                <a:avLst/>
              </a:prstGeom>
              <a:noFill/>
              <a:ln w="38100">
                <a:noFill/>
                <a:miter lim="800000"/>
                <a:headEnd/>
                <a:tailEnd/>
              </a:ln>
            </p:spPr>
            <p:txBody>
              <a:bodyPr>
                <a:spAutoFit/>
              </a:bodyPr>
              <a:lstStyle/>
              <a:p>
                <a:pPr>
                  <a:spcBef>
                    <a:spcPct val="50000"/>
                  </a:spcBef>
                  <a:defRPr/>
                </a:pPr>
                <a:r>
                  <a:rPr lang="en-US" altLang="zh-CN" sz="2800" b="1" dirty="0">
                    <a:effectLst>
                      <a:outerShdw blurRad="38100" dist="38100" dir="2700000" algn="tl">
                        <a:srgbClr val="000000">
                          <a:alpha val="43137"/>
                        </a:srgbClr>
                      </a:outerShdw>
                    </a:effectLst>
                  </a:rPr>
                  <a:t>N</a:t>
                </a:r>
                <a:endParaRPr lang="zh-CN" altLang="en-US" sz="2800" b="1" dirty="0">
                  <a:effectLst>
                    <a:outerShdw blurRad="38100" dist="38100" dir="2700000" algn="tl">
                      <a:srgbClr val="000000">
                        <a:alpha val="43137"/>
                      </a:srgbClr>
                    </a:outerShdw>
                  </a:effectLst>
                </a:endParaRPr>
              </a:p>
            </p:txBody>
          </p:sp>
        </p:grpSp>
        <p:sp>
          <p:nvSpPr>
            <p:cNvPr id="21" name="Rectangle 4"/>
            <p:cNvSpPr>
              <a:spLocks noChangeArrowheads="1"/>
            </p:cNvSpPr>
            <p:nvPr/>
          </p:nvSpPr>
          <p:spPr bwMode="auto">
            <a:xfrm>
              <a:off x="652432" y="1202067"/>
              <a:ext cx="1071538" cy="1665280"/>
            </a:xfrm>
            <a:prstGeom prst="rect">
              <a:avLst/>
            </a:prstGeom>
            <a:noFill/>
            <a:ln w="57150">
              <a:solidFill>
                <a:srgbClr val="FF0000"/>
              </a:solidFill>
              <a:prstDash val="sysDot"/>
              <a:miter lim="800000"/>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grpSp>
      <p:sp>
        <p:nvSpPr>
          <p:cNvPr id="2" name="右箭头 1"/>
          <p:cNvSpPr/>
          <p:nvPr/>
        </p:nvSpPr>
        <p:spPr bwMode="auto">
          <a:xfrm>
            <a:off x="3127312" y="2071917"/>
            <a:ext cx="756834" cy="315842"/>
          </a:xfrm>
          <a:prstGeom prst="rightArrow">
            <a:avLst/>
          </a:prstGeom>
          <a:solidFill>
            <a:srgbClr val="21E6FB"/>
          </a:solidFill>
          <a:ln w="9525" cap="flat" cmpd="sng" algn="ctr">
            <a:noFill/>
            <a:prstDash val="solid"/>
            <a:round/>
            <a:headEnd type="none" w="med" len="med"/>
            <a:tailEnd type="none" w="med" len="med"/>
          </a:ln>
          <a:effectLst>
            <a:innerShdw blurRad="114300">
              <a:prstClr val="black"/>
            </a:inn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grpSp>
        <p:nvGrpSpPr>
          <p:cNvPr id="43" name="组合 42"/>
          <p:cNvGrpSpPr/>
          <p:nvPr/>
        </p:nvGrpSpPr>
        <p:grpSpPr>
          <a:xfrm>
            <a:off x="4536872" y="3498966"/>
            <a:ext cx="2413716" cy="671241"/>
            <a:chOff x="3514026" y="2878817"/>
            <a:chExt cx="2413716" cy="671241"/>
          </a:xfrm>
        </p:grpSpPr>
        <p:cxnSp>
          <p:nvCxnSpPr>
            <p:cNvPr id="44" name="曲线连接符 43"/>
            <p:cNvCxnSpPr/>
            <p:nvPr/>
          </p:nvCxnSpPr>
          <p:spPr bwMode="auto">
            <a:xfrm rot="5400000" flipH="1" flipV="1">
              <a:off x="4631220" y="1761623"/>
              <a:ext cx="179328" cy="2413716"/>
            </a:xfrm>
            <a:prstGeom prst="curvedConnector3">
              <a:avLst>
                <a:gd name="adj1" fmla="val -127476"/>
              </a:avLst>
            </a:prstGeom>
            <a:solidFill>
              <a:schemeClr val="accent1"/>
            </a:solidFill>
            <a:ln w="57150" cap="flat" cmpd="sng" algn="ctr">
              <a:gradFill>
                <a:gsLst>
                  <a:gs pos="0">
                    <a:srgbClr val="3333FF"/>
                  </a:gs>
                  <a:gs pos="74000">
                    <a:schemeClr val="accent1">
                      <a:lumMod val="45000"/>
                      <a:lumOff val="55000"/>
                    </a:schemeClr>
                  </a:gs>
                  <a:gs pos="83000">
                    <a:schemeClr val="accent1">
                      <a:lumMod val="45000"/>
                      <a:lumOff val="55000"/>
                    </a:schemeClr>
                  </a:gs>
                  <a:gs pos="100000">
                    <a:srgbClr val="3333FF"/>
                  </a:gs>
                </a:gsLst>
                <a:lin ang="5400000" scaled="1"/>
              </a:gradFill>
              <a:prstDash val="solid"/>
              <a:round/>
              <a:headEnd type="triangle" w="med" len="med"/>
              <a:tailEnd type="none" w="med" len="med"/>
            </a:ln>
            <a:effectLst>
              <a:innerShdw blurRad="114300">
                <a:prstClr val="black"/>
              </a:innerShdw>
            </a:effectLst>
          </p:spPr>
        </p:cxnSp>
        <p:sp>
          <p:nvSpPr>
            <p:cNvPr id="45" name="文本框 44"/>
            <p:cNvSpPr txBox="1"/>
            <p:nvPr/>
          </p:nvSpPr>
          <p:spPr>
            <a:xfrm>
              <a:off x="4294242" y="3088393"/>
              <a:ext cx="1107996" cy="461665"/>
            </a:xfrm>
            <a:prstGeom prst="rect">
              <a:avLst/>
            </a:prstGeom>
            <a:solidFill>
              <a:srgbClr val="21E6FB"/>
            </a:solidFill>
            <a:effectLst>
              <a:glow rad="228600">
                <a:schemeClr val="accent1">
                  <a:satMod val="175000"/>
                  <a:alpha val="40000"/>
                </a:schemeClr>
              </a:glow>
            </a:effectLst>
            <a:scene3d>
              <a:camera prst="orthographicFront"/>
              <a:lightRig rig="threePt" dir="t"/>
            </a:scene3d>
            <a:sp3d>
              <a:bevelT w="165100" prst="coolSlant"/>
            </a:sp3d>
          </p:spPr>
          <p:txBody>
            <a:bodyPr wrap="none" rtlCol="0">
              <a:spAutoFit/>
            </a:bodyPr>
            <a:lstStyle/>
            <a:p>
              <a:r>
                <a:rPr lang="zh-CN" altLang="en-US" b="1" dirty="0">
                  <a:effectLst>
                    <a:outerShdw blurRad="38100" dist="38100" dir="2700000" algn="tl">
                      <a:srgbClr val="000000">
                        <a:alpha val="43137"/>
                      </a:srgbClr>
                    </a:outerShdw>
                  </a:effectLst>
                </a:rPr>
                <a:t>控制量</a:t>
              </a:r>
            </a:p>
          </p:txBody>
        </p:sp>
      </p:grpSp>
      <p:sp>
        <p:nvSpPr>
          <p:cNvPr id="46" name="文本框 45"/>
          <p:cNvSpPr txBox="1"/>
          <p:nvPr/>
        </p:nvSpPr>
        <p:spPr>
          <a:xfrm>
            <a:off x="5391032" y="3867894"/>
            <a:ext cx="184731" cy="461665"/>
          </a:xfrm>
          <a:prstGeom prst="rect">
            <a:avLst/>
          </a:prstGeom>
          <a:noFill/>
        </p:spPr>
        <p:txBody>
          <a:bodyPr wrap="none" rtlCol="0">
            <a:spAutoFit/>
          </a:bodyPr>
          <a:lstStyle/>
          <a:p>
            <a:endParaRPr lang="zh-CN" altLang="en-US" dirty="0"/>
          </a:p>
        </p:txBody>
      </p:sp>
      <p:graphicFrame>
        <p:nvGraphicFramePr>
          <p:cNvPr id="47" name="Object 2048"/>
          <p:cNvGraphicFramePr>
            <a:graphicFrameLocks noChangeAspect="1"/>
          </p:cNvGraphicFramePr>
          <p:nvPr>
            <p:extLst>
              <p:ext uri="{D42A27DB-BD31-4B8C-83A1-F6EECF244321}">
                <p14:modId xmlns:p14="http://schemas.microsoft.com/office/powerpoint/2010/main" val="983261083"/>
              </p:ext>
            </p:extLst>
          </p:nvPr>
        </p:nvGraphicFramePr>
        <p:xfrm>
          <a:off x="3382617" y="4038713"/>
          <a:ext cx="2032000" cy="1033463"/>
        </p:xfrm>
        <a:graphic>
          <a:graphicData uri="http://schemas.openxmlformats.org/presentationml/2006/ole">
            <mc:AlternateContent xmlns:mc="http://schemas.openxmlformats.org/markup-compatibility/2006">
              <mc:Choice xmlns:v="urn:schemas-microsoft-com:vml" Requires="v">
                <p:oleObj name="Equation" r:id="rId2" imgW="939600" imgH="469800" progId="Equation.DSMT4">
                  <p:embed/>
                </p:oleObj>
              </mc:Choice>
              <mc:Fallback>
                <p:oleObj name="Equation" r:id="rId2" imgW="939600" imgH="469800" progId="Equation.DSMT4">
                  <p:embed/>
                  <p:pic>
                    <p:nvPicPr>
                      <p:cNvPr id="0" name=""/>
                      <p:cNvPicPr>
                        <a:picLocks noChangeAspect="1" noChangeArrowheads="1"/>
                      </p:cNvPicPr>
                      <p:nvPr/>
                    </p:nvPicPr>
                    <p:blipFill>
                      <a:blip r:embed="rId3"/>
                      <a:srcRect/>
                      <a:stretch>
                        <a:fillRect/>
                      </a:stretch>
                    </p:blipFill>
                    <p:spPr bwMode="auto">
                      <a:xfrm>
                        <a:off x="3382617" y="4038713"/>
                        <a:ext cx="2032000" cy="1033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 name="Text Box 5"/>
          <p:cNvSpPr txBox="1">
            <a:spLocks noChangeArrowheads="1"/>
          </p:cNvSpPr>
          <p:nvPr/>
        </p:nvSpPr>
        <p:spPr bwMode="auto">
          <a:xfrm>
            <a:off x="229638" y="2333765"/>
            <a:ext cx="81984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med" len="sm"/>
              </a14:hiddenLine>
            </a:ext>
          </a:extLst>
        </p:spPr>
        <p:txBody>
          <a:bodyPr wrap="square">
            <a:spAutoFit/>
          </a:bodyPr>
          <a:lstStyle>
            <a:lvl1pPr>
              <a:defRPr kumimoji="1" sz="3600" b="1">
                <a:solidFill>
                  <a:schemeClr val="bg1"/>
                </a:solidFill>
                <a:latin typeface="Times New Roman" panose="02020603050405020304" pitchFamily="18" charset="0"/>
                <a:ea typeface="楷体_GB2312" pitchFamily="49" charset="-122"/>
              </a:defRPr>
            </a:lvl1pPr>
            <a:lvl2pPr marL="742950" indent="-285750">
              <a:defRPr kumimoji="1" sz="3600" b="1">
                <a:solidFill>
                  <a:schemeClr val="bg1"/>
                </a:solidFill>
                <a:latin typeface="Times New Roman" panose="02020603050405020304" pitchFamily="18" charset="0"/>
                <a:ea typeface="楷体_GB2312" pitchFamily="49" charset="-122"/>
              </a:defRPr>
            </a:lvl2pPr>
            <a:lvl3pPr marL="1143000" indent="-228600">
              <a:defRPr kumimoji="1" sz="3600" b="1">
                <a:solidFill>
                  <a:schemeClr val="bg1"/>
                </a:solidFill>
                <a:latin typeface="Times New Roman" panose="02020603050405020304" pitchFamily="18" charset="0"/>
                <a:ea typeface="楷体_GB2312" pitchFamily="49" charset="-122"/>
              </a:defRPr>
            </a:lvl3pPr>
            <a:lvl4pPr marL="1600200" indent="-228600">
              <a:defRPr kumimoji="1" sz="3600" b="1">
                <a:solidFill>
                  <a:schemeClr val="bg1"/>
                </a:solidFill>
                <a:latin typeface="Times New Roman" panose="02020603050405020304" pitchFamily="18" charset="0"/>
                <a:ea typeface="楷体_GB2312" pitchFamily="49" charset="-122"/>
              </a:defRPr>
            </a:lvl4pPr>
            <a:lvl5pPr marL="2057400" indent="-228600">
              <a:defRPr kumimoji="1" sz="3600" b="1">
                <a:solidFill>
                  <a:schemeClr val="bg1"/>
                </a:solidFill>
                <a:latin typeface="Times New Roman" panose="02020603050405020304" pitchFamily="18" charset="0"/>
                <a:ea typeface="楷体_GB2312" pitchFamily="49" charset="-122"/>
              </a:defRPr>
            </a:lvl5pPr>
            <a:lvl6pPr marL="2514600" indent="-228600" eaLnBrk="0" fontAlgn="base" hangingPunct="0">
              <a:spcBef>
                <a:spcPct val="0"/>
              </a:spcBef>
              <a:spcAft>
                <a:spcPct val="0"/>
              </a:spcAft>
              <a:defRPr kumimoji="1" sz="3600" b="1">
                <a:solidFill>
                  <a:schemeClr val="bg1"/>
                </a:solidFill>
                <a:latin typeface="Times New Roman" panose="02020603050405020304" pitchFamily="18" charset="0"/>
                <a:ea typeface="楷体_GB2312" pitchFamily="49" charset="-122"/>
              </a:defRPr>
            </a:lvl6pPr>
            <a:lvl7pPr marL="2971800" indent="-228600" eaLnBrk="0" fontAlgn="base" hangingPunct="0">
              <a:spcBef>
                <a:spcPct val="0"/>
              </a:spcBef>
              <a:spcAft>
                <a:spcPct val="0"/>
              </a:spcAft>
              <a:defRPr kumimoji="1" sz="3600" b="1">
                <a:solidFill>
                  <a:schemeClr val="bg1"/>
                </a:solidFill>
                <a:latin typeface="Times New Roman" panose="02020603050405020304" pitchFamily="18" charset="0"/>
                <a:ea typeface="楷体_GB2312" pitchFamily="49" charset="-122"/>
              </a:defRPr>
            </a:lvl7pPr>
            <a:lvl8pPr marL="3429000" indent="-228600" eaLnBrk="0" fontAlgn="base" hangingPunct="0">
              <a:spcBef>
                <a:spcPct val="0"/>
              </a:spcBef>
              <a:spcAft>
                <a:spcPct val="0"/>
              </a:spcAft>
              <a:defRPr kumimoji="1" sz="3600" b="1">
                <a:solidFill>
                  <a:schemeClr val="bg1"/>
                </a:solidFill>
                <a:latin typeface="Times New Roman" panose="02020603050405020304" pitchFamily="18" charset="0"/>
                <a:ea typeface="楷体_GB2312" pitchFamily="49" charset="-122"/>
              </a:defRPr>
            </a:lvl8pPr>
            <a:lvl9pPr marL="3886200" indent="-228600" eaLnBrk="0" fontAlgn="base" hangingPunct="0">
              <a:spcBef>
                <a:spcPct val="0"/>
              </a:spcBef>
              <a:spcAft>
                <a:spcPct val="0"/>
              </a:spcAft>
              <a:defRPr kumimoji="1" sz="3600" b="1">
                <a:solidFill>
                  <a:schemeClr val="bg1"/>
                </a:solidFill>
                <a:latin typeface="Times New Roman" panose="02020603050405020304" pitchFamily="18" charset="0"/>
                <a:ea typeface="楷体_GB2312" pitchFamily="49" charset="-122"/>
              </a:defRPr>
            </a:lvl9pPr>
          </a:lstStyle>
          <a:p>
            <a:pPr algn="just">
              <a:defRPr/>
            </a:pPr>
            <a:r>
              <a:rPr lang="en-US" altLang="en-US" sz="2400" noProof="1">
                <a:solidFill>
                  <a:schemeClr val="tx1">
                    <a:lumMod val="50000"/>
                  </a:schemeClr>
                </a:solidFill>
                <a:latin typeface="宋体" panose="02010600030101010101" pitchFamily="2" charset="-122"/>
                <a:ea typeface="宋体" panose="02010600030101010101" pitchFamily="2" charset="-122"/>
              </a:rPr>
              <a:t>3. </a:t>
            </a:r>
            <a:r>
              <a:rPr lang="zh-CN" altLang="en-US" sz="2400" noProof="1">
                <a:solidFill>
                  <a:schemeClr val="tx1">
                    <a:lumMod val="50000"/>
                  </a:schemeClr>
                </a:solidFill>
                <a:latin typeface="宋体" panose="02010600030101010101" pitchFamily="2" charset="-122"/>
                <a:ea typeface="宋体" panose="02010600030101010101" pitchFamily="2" charset="-122"/>
              </a:rPr>
              <a:t>求等效电路的</a:t>
            </a:r>
            <a:r>
              <a:rPr lang="en-US" altLang="zh-CN" sz="2400" noProof="1">
                <a:solidFill>
                  <a:schemeClr val="tx1">
                    <a:lumMod val="50000"/>
                  </a:schemeClr>
                </a:solidFill>
                <a:ea typeface="宋体" panose="02010600030101010101" pitchFamily="2" charset="-122"/>
              </a:rPr>
              <a:t>R</a:t>
            </a:r>
            <a:r>
              <a:rPr lang="en-US" altLang="zh-CN" sz="2400" baseline="-25000" noProof="1">
                <a:solidFill>
                  <a:schemeClr val="tx1">
                    <a:lumMod val="50000"/>
                  </a:schemeClr>
                </a:solidFill>
                <a:ea typeface="宋体" panose="02010600030101010101" pitchFamily="2" charset="-122"/>
              </a:rPr>
              <a:t>0</a:t>
            </a:r>
            <a:r>
              <a:rPr lang="zh-CN" altLang="en-US" sz="2400" noProof="1">
                <a:solidFill>
                  <a:schemeClr val="tx1">
                    <a:lumMod val="50000"/>
                  </a:schemeClr>
                </a:solidFill>
                <a:latin typeface="宋体" panose="02010600030101010101" pitchFamily="2" charset="-122"/>
                <a:ea typeface="宋体" panose="02010600030101010101" pitchFamily="2" charset="-122"/>
              </a:rPr>
              <a:t>时，应将网络中的</a:t>
            </a:r>
            <a:r>
              <a:rPr lang="zh-CN" altLang="en-US" sz="2400" noProof="1">
                <a:solidFill>
                  <a:schemeClr val="tx1">
                    <a:lumMod val="95000"/>
                    <a:lumOff val="5000"/>
                  </a:schemeClr>
                </a:solidFill>
                <a:latin typeface="宋体" panose="02010600030101010101" pitchFamily="2" charset="-122"/>
                <a:ea typeface="宋体" panose="02010600030101010101" pitchFamily="2" charset="-122"/>
              </a:rPr>
              <a:t>所有</a:t>
            </a:r>
            <a:r>
              <a:rPr lang="zh-CN" altLang="en-US" sz="2400" noProof="1">
                <a:solidFill>
                  <a:schemeClr val="accent2">
                    <a:lumMod val="50000"/>
                  </a:schemeClr>
                </a:solidFill>
                <a:latin typeface="宋体" panose="02010600030101010101" pitchFamily="2" charset="-122"/>
                <a:ea typeface="宋体" panose="02010600030101010101" pitchFamily="2" charset="-122"/>
              </a:rPr>
              <a:t>独立源</a:t>
            </a:r>
            <a:r>
              <a:rPr lang="zh-CN" altLang="en-US" sz="2400" noProof="1">
                <a:solidFill>
                  <a:srgbClr val="FF0000"/>
                </a:solidFill>
                <a:latin typeface="宋体" panose="02010600030101010101" pitchFamily="2" charset="-122"/>
                <a:ea typeface="宋体" panose="02010600030101010101" pitchFamily="2" charset="-122"/>
              </a:rPr>
              <a:t>置零</a:t>
            </a:r>
            <a:r>
              <a:rPr lang="zh-CN" altLang="en-US" sz="2400" noProof="1">
                <a:solidFill>
                  <a:schemeClr val="tx1">
                    <a:lumMod val="50000"/>
                  </a:schemeClr>
                </a:solidFill>
                <a:latin typeface="宋体" panose="02010600030101010101" pitchFamily="2" charset="-122"/>
                <a:ea typeface="宋体" panose="02010600030101010101" pitchFamily="2" charset="-122"/>
              </a:rPr>
              <a:t>，而</a:t>
            </a:r>
            <a:endParaRPr lang="en-US" altLang="en-US" sz="2400" dirty="0">
              <a:solidFill>
                <a:schemeClr val="tx1">
                  <a:lumMod val="50000"/>
                </a:schemeClr>
              </a:solidFill>
              <a:latin typeface="宋体" panose="02010600030101010101" pitchFamily="2" charset="-122"/>
              <a:ea typeface="宋体" panose="02010600030101010101" pitchFamily="2" charset="-122"/>
            </a:endParaRPr>
          </a:p>
        </p:txBody>
      </p:sp>
      <p:grpSp>
        <p:nvGrpSpPr>
          <p:cNvPr id="49" name="组合 4"/>
          <p:cNvGrpSpPr>
            <a:grpSpLocks/>
          </p:cNvGrpSpPr>
          <p:nvPr/>
        </p:nvGrpSpPr>
        <p:grpSpPr bwMode="auto">
          <a:xfrm>
            <a:off x="105546" y="2938407"/>
            <a:ext cx="8446643" cy="826530"/>
            <a:chOff x="-1378566" y="3579523"/>
            <a:chExt cx="10974629" cy="1102891"/>
          </a:xfrm>
        </p:grpSpPr>
        <p:graphicFrame>
          <p:nvGraphicFramePr>
            <p:cNvPr id="50" name="Object 2049"/>
            <p:cNvGraphicFramePr>
              <a:graphicFrameLocks noChangeAspect="1"/>
            </p:cNvGraphicFramePr>
            <p:nvPr/>
          </p:nvGraphicFramePr>
          <p:xfrm>
            <a:off x="7097869" y="3579523"/>
            <a:ext cx="898525" cy="681038"/>
          </p:xfrm>
          <a:graphic>
            <a:graphicData uri="http://schemas.openxmlformats.org/presentationml/2006/ole">
              <mc:AlternateContent xmlns:mc="http://schemas.openxmlformats.org/markup-compatibility/2006">
                <mc:Choice xmlns:v="urn:schemas-microsoft-com:vml" Requires="v">
                  <p:oleObj name="Equation" r:id="rId4" imgW="180860" imgH="219186" progId="Equation.DSMT4">
                    <p:embed/>
                  </p:oleObj>
                </mc:Choice>
                <mc:Fallback>
                  <p:oleObj name="Equation" r:id="rId4" imgW="180860" imgH="219186"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7869" y="3579523"/>
                          <a:ext cx="898525" cy="681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FFFF"/>
                              </a:solidFill>
                              <a:miter lim="800000"/>
                              <a:headEnd/>
                              <a:tailEnd type="none" w="med" len="sm"/>
                            </a14:hiddenLine>
                          </a:ext>
                        </a:extLst>
                      </p:spPr>
                    </p:pic>
                  </p:oleObj>
                </mc:Fallback>
              </mc:AlternateContent>
            </a:graphicData>
          </a:graphic>
        </p:graphicFrame>
        <p:sp>
          <p:nvSpPr>
            <p:cNvPr id="51" name="矩形 50"/>
            <p:cNvSpPr/>
            <p:nvPr/>
          </p:nvSpPr>
          <p:spPr>
            <a:xfrm>
              <a:off x="-1378566" y="4066386"/>
              <a:ext cx="10974629" cy="616028"/>
            </a:xfrm>
            <a:prstGeom prst="rect">
              <a:avLst/>
            </a:prstGeom>
          </p:spPr>
          <p:txBody>
            <a:bodyPr wrap="square">
              <a:spAutoFit/>
            </a:bodyPr>
            <a:lstStyle/>
            <a:p>
              <a:pPr>
                <a:buFont typeface="Arial" panose="020B0604020202020204" pitchFamily="34" charset="0"/>
                <a:buNone/>
                <a:defRPr/>
              </a:pPr>
              <a:r>
                <a:rPr lang="en-US" altLang="en-US" sz="1800" b="1" noProof="1">
                  <a:solidFill>
                    <a:schemeClr val="tx1">
                      <a:lumMod val="50000"/>
                    </a:schemeClr>
                  </a:solidFill>
                  <a:latin typeface="宋体" panose="02010600030101010101" pitchFamily="2" charset="-122"/>
                </a:rPr>
                <a:t> </a:t>
              </a:r>
              <a:r>
                <a:rPr lang="en-US" altLang="en-US" noProof="1">
                  <a:solidFill>
                    <a:schemeClr val="tx1">
                      <a:lumMod val="50000"/>
                    </a:schemeClr>
                  </a:solidFill>
                </a:rPr>
                <a:t>4. </a:t>
              </a:r>
              <a:r>
                <a:rPr lang="zh-CN" altLang="en-US" b="1" noProof="1">
                  <a:solidFill>
                    <a:schemeClr val="tx1">
                      <a:lumMod val="50000"/>
                    </a:schemeClr>
                  </a:solidFill>
                  <a:latin typeface="宋体" panose="02010600030101010101" pitchFamily="2" charset="-122"/>
                </a:rPr>
                <a:t>当</a:t>
              </a:r>
              <a:r>
                <a:rPr lang="en-US" altLang="zh-CN" b="1" noProof="1">
                  <a:solidFill>
                    <a:schemeClr val="tx1">
                      <a:lumMod val="50000"/>
                    </a:schemeClr>
                  </a:solidFill>
                </a:rPr>
                <a:t>R</a:t>
              </a:r>
              <a:r>
                <a:rPr lang="en-US" altLang="zh-CN" b="1" baseline="-25000" noProof="1">
                  <a:solidFill>
                    <a:schemeClr val="tx1">
                      <a:lumMod val="50000"/>
                    </a:schemeClr>
                  </a:solidFill>
                </a:rPr>
                <a:t>0</a:t>
              </a:r>
              <a:r>
                <a:rPr lang="en-US" altLang="zh-CN" b="1" noProof="1">
                  <a:solidFill>
                    <a:schemeClr val="tx1">
                      <a:lumMod val="50000"/>
                    </a:schemeClr>
                  </a:solidFill>
                  <a:latin typeface="宋体" panose="02010600030101010101" pitchFamily="2" charset="-122"/>
                </a:rPr>
                <a:t>≠</a:t>
              </a:r>
              <a:r>
                <a:rPr lang="en-US" altLang="zh-CN" b="1" noProof="1">
                  <a:solidFill>
                    <a:schemeClr val="tx1">
                      <a:lumMod val="50000"/>
                    </a:schemeClr>
                  </a:solidFill>
                </a:rPr>
                <a:t>0</a:t>
              </a:r>
              <a:r>
                <a:rPr lang="zh-CN" altLang="en-US" b="1" noProof="1">
                  <a:solidFill>
                    <a:schemeClr val="tx1">
                      <a:lumMod val="50000"/>
                    </a:schemeClr>
                  </a:solidFill>
                  <a:latin typeface="宋体" panose="02010600030101010101" pitchFamily="2" charset="-122"/>
                </a:rPr>
                <a:t>和</a:t>
              </a:r>
              <a:r>
                <a:rPr lang="en-US" altLang="zh-CN" b="1" noProof="1">
                  <a:solidFill>
                    <a:schemeClr val="tx1">
                      <a:lumMod val="50000"/>
                    </a:schemeClr>
                  </a:solidFill>
                </a:rPr>
                <a:t>R</a:t>
              </a:r>
              <a:r>
                <a:rPr lang="en-US" altLang="zh-CN" b="1" baseline="-25000" noProof="1">
                  <a:solidFill>
                    <a:schemeClr val="tx1">
                      <a:lumMod val="50000"/>
                    </a:schemeClr>
                  </a:solidFill>
                </a:rPr>
                <a:t>0</a:t>
              </a:r>
              <a:r>
                <a:rPr lang="en-US" altLang="zh-CN" b="1" noProof="1">
                  <a:solidFill>
                    <a:schemeClr val="tx1">
                      <a:lumMod val="50000"/>
                    </a:schemeClr>
                  </a:solidFill>
                  <a:latin typeface="宋体" panose="02010600030101010101" pitchFamily="2" charset="-122"/>
                </a:rPr>
                <a:t>≠</a:t>
              </a:r>
              <a:r>
                <a:rPr lang="zh-CN" altLang="en-US" b="1" noProof="1">
                  <a:solidFill>
                    <a:schemeClr val="tx1">
                      <a:lumMod val="50000"/>
                    </a:schemeClr>
                  </a:solidFill>
                  <a:latin typeface="宋体" panose="02010600030101010101" pitchFamily="2" charset="-122"/>
                </a:rPr>
                <a:t>∞时，有源二端网络既有戴维南等效电路</a:t>
              </a:r>
              <a:endParaRPr lang="zh-CN" altLang="en-US" b="1" dirty="0"/>
            </a:p>
          </p:txBody>
        </p:sp>
      </p:grpSp>
      <p:sp>
        <p:nvSpPr>
          <p:cNvPr id="52" name="椭圆 51"/>
          <p:cNvSpPr/>
          <p:nvPr/>
        </p:nvSpPr>
        <p:spPr bwMode="auto">
          <a:xfrm>
            <a:off x="6027240" y="2296884"/>
            <a:ext cx="950522" cy="509432"/>
          </a:xfrm>
          <a:prstGeom prst="ellipse">
            <a:avLst/>
          </a:prstGeom>
          <a:noFill/>
          <a:ln w="28575"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53" name="椭圆 52"/>
          <p:cNvSpPr/>
          <p:nvPr/>
        </p:nvSpPr>
        <p:spPr bwMode="auto">
          <a:xfrm>
            <a:off x="736121" y="2742751"/>
            <a:ext cx="1043676" cy="425940"/>
          </a:xfrm>
          <a:prstGeom prst="ellipse">
            <a:avLst/>
          </a:prstGeom>
          <a:noFill/>
          <a:ln w="28575"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54" name="矩形 53"/>
          <p:cNvSpPr/>
          <p:nvPr/>
        </p:nvSpPr>
        <p:spPr>
          <a:xfrm>
            <a:off x="681690" y="2714626"/>
            <a:ext cx="1857388" cy="461665"/>
          </a:xfrm>
          <a:prstGeom prst="rect">
            <a:avLst/>
          </a:prstGeom>
        </p:spPr>
        <p:txBody>
          <a:bodyPr wrap="square">
            <a:spAutoFit/>
          </a:bodyPr>
          <a:lstStyle/>
          <a:p>
            <a:pPr algn="just">
              <a:defRPr/>
            </a:pPr>
            <a:r>
              <a:rPr lang="zh-CN" altLang="en-US" b="1" noProof="1">
                <a:solidFill>
                  <a:schemeClr val="accent2">
                    <a:lumMod val="50000"/>
                  </a:schemeClr>
                </a:solidFill>
                <a:latin typeface="宋体" panose="02010600030101010101" pitchFamily="2" charset="-122"/>
              </a:rPr>
              <a:t>受控源</a:t>
            </a:r>
            <a:r>
              <a:rPr lang="zh-CN" altLang="en-US" b="1" noProof="1">
                <a:solidFill>
                  <a:srgbClr val="FF0000"/>
                </a:solidFill>
                <a:latin typeface="宋体" panose="02010600030101010101" pitchFamily="2" charset="-122"/>
              </a:rPr>
              <a:t>保留</a:t>
            </a:r>
            <a:r>
              <a:rPr lang="en-US" altLang="zh-CN" b="1" noProof="1">
                <a:solidFill>
                  <a:schemeClr val="tx1">
                    <a:lumMod val="50000"/>
                  </a:schemeClr>
                </a:solidFill>
                <a:latin typeface="宋体" panose="02010600030101010101" pitchFamily="2" charset="-122"/>
              </a:rPr>
              <a:t>;</a:t>
            </a:r>
            <a:endParaRPr lang="en-US" altLang="en-US" b="1" dirty="0">
              <a:solidFill>
                <a:schemeClr val="tx1">
                  <a:lumMod val="50000"/>
                </a:schemeClr>
              </a:solidFill>
              <a:latin typeface="宋体" panose="02010600030101010101" pitchFamily="2" charset="-122"/>
            </a:endParaRPr>
          </a:p>
        </p:txBody>
      </p:sp>
      <p:sp>
        <p:nvSpPr>
          <p:cNvPr id="55" name="矩形 54"/>
          <p:cNvSpPr/>
          <p:nvPr/>
        </p:nvSpPr>
        <p:spPr>
          <a:xfrm>
            <a:off x="395536" y="3708782"/>
            <a:ext cx="7200800" cy="461665"/>
          </a:xfrm>
          <a:prstGeom prst="rect">
            <a:avLst/>
          </a:prstGeom>
        </p:spPr>
        <p:txBody>
          <a:bodyPr wrap="square">
            <a:spAutoFit/>
          </a:bodyPr>
          <a:lstStyle/>
          <a:p>
            <a:pPr>
              <a:buFont typeface="Arial" panose="020B0604020202020204" pitchFamily="34" charset="0"/>
              <a:buNone/>
              <a:defRPr/>
            </a:pPr>
            <a:r>
              <a:rPr lang="zh-CN" altLang="en-US" b="1" noProof="1">
                <a:solidFill>
                  <a:schemeClr val="tx1">
                    <a:lumMod val="50000"/>
                  </a:schemeClr>
                </a:solidFill>
                <a:latin typeface="宋体" panose="02010600030101010101" pitchFamily="2" charset="-122"/>
              </a:rPr>
              <a:t>又有诺顿等效电路，并且</a:t>
            </a:r>
            <a:r>
              <a:rPr lang="en-US" altLang="zh-CN" b="1" i="1" noProof="1">
                <a:solidFill>
                  <a:schemeClr val="tx1">
                    <a:lumMod val="50000"/>
                  </a:schemeClr>
                </a:solidFill>
              </a:rPr>
              <a:t>u</a:t>
            </a:r>
            <a:r>
              <a:rPr lang="en-US" altLang="zh-CN" b="1" baseline="-25000" noProof="1">
                <a:solidFill>
                  <a:schemeClr val="tx1">
                    <a:lumMod val="50000"/>
                  </a:schemeClr>
                </a:solidFill>
              </a:rPr>
              <a:t>OC</a:t>
            </a:r>
            <a:r>
              <a:rPr lang="zh-CN" altLang="en-US" b="1" noProof="1">
                <a:solidFill>
                  <a:schemeClr val="tx1">
                    <a:lumMod val="50000"/>
                  </a:schemeClr>
                </a:solidFill>
              </a:rPr>
              <a:t> </a:t>
            </a:r>
            <a:r>
              <a:rPr lang="zh-CN" altLang="en-US" b="1" noProof="1">
                <a:solidFill>
                  <a:schemeClr val="tx1">
                    <a:lumMod val="50000"/>
                  </a:schemeClr>
                </a:solidFill>
                <a:latin typeface="宋体" panose="02010600030101010101" pitchFamily="2" charset="-122"/>
              </a:rPr>
              <a:t>、</a:t>
            </a:r>
            <a:r>
              <a:rPr lang="en-US" altLang="zh-CN" b="1" i="1" noProof="1">
                <a:solidFill>
                  <a:schemeClr val="tx1">
                    <a:lumMod val="50000"/>
                  </a:schemeClr>
                </a:solidFill>
              </a:rPr>
              <a:t>i</a:t>
            </a:r>
            <a:r>
              <a:rPr lang="en-US" altLang="zh-CN" b="1" baseline="-25000" noProof="1">
                <a:solidFill>
                  <a:schemeClr val="tx1">
                    <a:lumMod val="50000"/>
                  </a:schemeClr>
                </a:solidFill>
              </a:rPr>
              <a:t>SC</a:t>
            </a:r>
            <a:r>
              <a:rPr lang="zh-CN" altLang="en-US" b="1" noProof="1">
                <a:solidFill>
                  <a:schemeClr val="tx1">
                    <a:lumMod val="50000"/>
                  </a:schemeClr>
                </a:solidFill>
                <a:latin typeface="宋体" panose="02010600030101010101" pitchFamily="2" charset="-122"/>
              </a:rPr>
              <a:t>和</a:t>
            </a:r>
            <a:r>
              <a:rPr lang="en-US" altLang="zh-CN" b="1" noProof="1">
                <a:solidFill>
                  <a:schemeClr val="tx1">
                    <a:lumMod val="50000"/>
                  </a:schemeClr>
                </a:solidFill>
              </a:rPr>
              <a:t>R</a:t>
            </a:r>
            <a:r>
              <a:rPr lang="en-US" altLang="zh-CN" b="1" baseline="-25000" noProof="1">
                <a:solidFill>
                  <a:schemeClr val="tx1">
                    <a:lumMod val="50000"/>
                  </a:schemeClr>
                </a:solidFill>
              </a:rPr>
              <a:t>0</a:t>
            </a:r>
            <a:r>
              <a:rPr lang="zh-CN" altLang="en-US" b="1" noProof="1">
                <a:solidFill>
                  <a:schemeClr val="tx1">
                    <a:lumMod val="50000"/>
                  </a:schemeClr>
                </a:solidFill>
                <a:latin typeface="宋体" panose="02010600030101010101" pitchFamily="2" charset="-122"/>
              </a:rPr>
              <a:t>存在关系</a:t>
            </a:r>
            <a:r>
              <a:rPr lang="zh-CN" altLang="zh-CN" b="1" noProof="1">
                <a:solidFill>
                  <a:schemeClr val="tx1">
                    <a:lumMod val="50000"/>
                  </a:schemeClr>
                </a:solidFill>
                <a:latin typeface="宋体" panose="02010600030101010101" pitchFamily="2" charset="-122"/>
              </a:rPr>
              <a:t>：</a:t>
            </a:r>
            <a:endParaRPr lang="zh-CN" altLang="en-US" b="1" dirty="0"/>
          </a:p>
        </p:txBody>
      </p:sp>
    </p:spTree>
    <p:extLst>
      <p:ext uri="{BB962C8B-B14F-4D97-AF65-F5344CB8AC3E}">
        <p14:creationId xmlns:p14="http://schemas.microsoft.com/office/powerpoint/2010/main" val="682359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5364"/>
                                        </p:tgtEl>
                                        <p:attrNameLst>
                                          <p:attrName>style.visibility</p:attrName>
                                        </p:attrNameLst>
                                      </p:cBhvr>
                                      <p:to>
                                        <p:strVal val="visible"/>
                                      </p:to>
                                    </p:set>
                                    <p:animEffect transition="in" filter="dissolve">
                                      <p:cBhvr>
                                        <p:cTn id="7" dur="500"/>
                                        <p:tgtEl>
                                          <p:spTgt spid="1536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heel(1)">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heel(1)">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heel(1)">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wipe(left)">
                                      <p:cBhvr>
                                        <p:cTn id="42" dur="500"/>
                                        <p:tgtEl>
                                          <p:spTgt spid="2"/>
                                        </p:tgtEl>
                                      </p:cBhvr>
                                    </p:animEffect>
                                  </p:childTnLst>
                                </p:cTn>
                              </p:par>
                              <p:par>
                                <p:cTn id="43" presetID="22" presetClass="entr" presetSubtype="8"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nodeType="click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wipe(right)">
                                      <p:cBhvr>
                                        <p:cTn id="50" dur="500"/>
                                        <p:tgtEl>
                                          <p:spTgt spid="43"/>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xit" presetSubtype="0" fill="hold" grpId="1" nodeType="clickEffect">
                                  <p:stCondLst>
                                    <p:cond delay="0"/>
                                  </p:stCondLst>
                                  <p:childTnLst>
                                    <p:animEffect transition="out" filter="dissolve">
                                      <p:cBhvr>
                                        <p:cTn id="54" dur="500"/>
                                        <p:tgtEl>
                                          <p:spTgt spid="2"/>
                                        </p:tgtEl>
                                      </p:cBhvr>
                                    </p:animEffect>
                                    <p:set>
                                      <p:cBhvr>
                                        <p:cTn id="55" dur="1" fill="hold">
                                          <p:stCondLst>
                                            <p:cond delay="499"/>
                                          </p:stCondLst>
                                        </p:cTn>
                                        <p:tgtEl>
                                          <p:spTgt spid="2"/>
                                        </p:tgtEl>
                                        <p:attrNameLst>
                                          <p:attrName>style.visibility</p:attrName>
                                        </p:attrNameLst>
                                      </p:cBhvr>
                                      <p:to>
                                        <p:strVal val="hidden"/>
                                      </p:to>
                                    </p:set>
                                  </p:childTnLst>
                                </p:cTn>
                              </p:par>
                              <p:par>
                                <p:cTn id="56" presetID="9" presetClass="exit" presetSubtype="0" fill="hold" nodeType="withEffect">
                                  <p:stCondLst>
                                    <p:cond delay="0"/>
                                  </p:stCondLst>
                                  <p:childTnLst>
                                    <p:animEffect transition="out" filter="dissolve">
                                      <p:cBhvr>
                                        <p:cTn id="57" dur="500"/>
                                        <p:tgtEl>
                                          <p:spTgt spid="19"/>
                                        </p:tgtEl>
                                      </p:cBhvr>
                                    </p:animEffect>
                                    <p:set>
                                      <p:cBhvr>
                                        <p:cTn id="58" dur="1" fill="hold">
                                          <p:stCondLst>
                                            <p:cond delay="499"/>
                                          </p:stCondLst>
                                        </p:cTn>
                                        <p:tgtEl>
                                          <p:spTgt spid="19"/>
                                        </p:tgtEl>
                                        <p:attrNameLst>
                                          <p:attrName>style.visibility</p:attrName>
                                        </p:attrNameLst>
                                      </p:cBhvr>
                                      <p:to>
                                        <p:strVal val="hidden"/>
                                      </p:to>
                                    </p:set>
                                  </p:childTnLst>
                                </p:cTn>
                              </p:par>
                              <p:par>
                                <p:cTn id="59" presetID="9" presetClass="exit" presetSubtype="0" fill="hold" nodeType="withEffect">
                                  <p:stCondLst>
                                    <p:cond delay="0"/>
                                  </p:stCondLst>
                                  <p:childTnLst>
                                    <p:animEffect transition="out" filter="dissolve">
                                      <p:cBhvr>
                                        <p:cTn id="60" dur="500"/>
                                        <p:tgtEl>
                                          <p:spTgt spid="43"/>
                                        </p:tgtEl>
                                      </p:cBhvr>
                                    </p:animEffect>
                                    <p:set>
                                      <p:cBhvr>
                                        <p:cTn id="61" dur="1" fill="hold">
                                          <p:stCondLst>
                                            <p:cond delay="499"/>
                                          </p:stCondLst>
                                        </p:cTn>
                                        <p:tgtEl>
                                          <p:spTgt spid="43"/>
                                        </p:tgtEl>
                                        <p:attrNameLst>
                                          <p:attrName>style.visibility</p:attrName>
                                        </p:attrNameLst>
                                      </p:cBhvr>
                                      <p:to>
                                        <p:strVal val="hidden"/>
                                      </p:to>
                                    </p:set>
                                  </p:childTnLst>
                                </p:cTn>
                              </p:par>
                              <p:par>
                                <p:cTn id="62" presetID="22" presetClass="entr" presetSubtype="8"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wipe(left)">
                                      <p:cBhvr>
                                        <p:cTn id="64" dur="500"/>
                                        <p:tgtEl>
                                          <p:spTgt spid="48"/>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54"/>
                                        </p:tgtEl>
                                        <p:attrNameLst>
                                          <p:attrName>style.visibility</p:attrName>
                                        </p:attrNameLst>
                                      </p:cBhvr>
                                      <p:to>
                                        <p:strVal val="visible"/>
                                      </p:to>
                                    </p:set>
                                    <p:animEffect transition="in" filter="wipe(left)">
                                      <p:cBhvr>
                                        <p:cTn id="69" dur="500"/>
                                        <p:tgtEl>
                                          <p:spTgt spid="54"/>
                                        </p:tgtEl>
                                      </p:cBhvr>
                                    </p:animEffect>
                                  </p:childTnLst>
                                </p:cTn>
                              </p:par>
                            </p:childTnLst>
                          </p:cTn>
                        </p:par>
                      </p:childTnLst>
                    </p:cTn>
                  </p:par>
                  <p:par>
                    <p:cTn id="70" fill="hold">
                      <p:stCondLst>
                        <p:cond delay="indefinite"/>
                      </p:stCondLst>
                      <p:childTnLst>
                        <p:par>
                          <p:cTn id="71" fill="hold">
                            <p:stCondLst>
                              <p:cond delay="0"/>
                            </p:stCondLst>
                            <p:childTnLst>
                              <p:par>
                                <p:cTn id="72" presetID="21" presetClass="entr" presetSubtype="1" fill="hold" grpId="0" nodeType="click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heel(1)">
                                      <p:cBhvr>
                                        <p:cTn id="74" dur="500"/>
                                        <p:tgtEl>
                                          <p:spTgt spid="52"/>
                                        </p:tgtEl>
                                      </p:cBhvr>
                                    </p:animEffect>
                                  </p:childTnLst>
                                </p:cTn>
                              </p:par>
                            </p:childTnLst>
                          </p:cTn>
                        </p:par>
                      </p:childTnLst>
                    </p:cTn>
                  </p:par>
                  <p:par>
                    <p:cTn id="75" fill="hold">
                      <p:stCondLst>
                        <p:cond delay="indefinite"/>
                      </p:stCondLst>
                      <p:childTnLst>
                        <p:par>
                          <p:cTn id="76" fill="hold">
                            <p:stCondLst>
                              <p:cond delay="0"/>
                            </p:stCondLst>
                            <p:childTnLst>
                              <p:par>
                                <p:cTn id="77" presetID="21" presetClass="entr" presetSubtype="1" fill="hold" grpId="0" nodeType="click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heel(1)">
                                      <p:cBhvr>
                                        <p:cTn id="79" dur="500"/>
                                        <p:tgtEl>
                                          <p:spTgt spid="53"/>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nodeType="click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left)">
                                      <p:cBhvr>
                                        <p:cTn id="84" dur="500"/>
                                        <p:tgtEl>
                                          <p:spTgt spid="49"/>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8" fill="hold" grpId="0" nodeType="clickEffect">
                                  <p:stCondLst>
                                    <p:cond delay="0"/>
                                  </p:stCondLst>
                                  <p:childTnLst>
                                    <p:set>
                                      <p:cBhvr>
                                        <p:cTn id="88" dur="1" fill="hold">
                                          <p:stCondLst>
                                            <p:cond delay="0"/>
                                          </p:stCondLst>
                                        </p:cTn>
                                        <p:tgtEl>
                                          <p:spTgt spid="55"/>
                                        </p:tgtEl>
                                        <p:attrNameLst>
                                          <p:attrName>style.visibility</p:attrName>
                                        </p:attrNameLst>
                                      </p:cBhvr>
                                      <p:to>
                                        <p:strVal val="visible"/>
                                      </p:to>
                                    </p:set>
                                    <p:animEffect transition="in" filter="wipe(left)">
                                      <p:cBhvr>
                                        <p:cTn id="89" dur="500"/>
                                        <p:tgtEl>
                                          <p:spTgt spid="55"/>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nodeType="clickEffect">
                                  <p:stCondLst>
                                    <p:cond delay="0"/>
                                  </p:stCondLst>
                                  <p:childTnLst>
                                    <p:set>
                                      <p:cBhvr>
                                        <p:cTn id="93" dur="1" fill="hold">
                                          <p:stCondLst>
                                            <p:cond delay="0"/>
                                          </p:stCondLst>
                                        </p:cTn>
                                        <p:tgtEl>
                                          <p:spTgt spid="47"/>
                                        </p:tgtEl>
                                        <p:attrNameLst>
                                          <p:attrName>style.visibility</p:attrName>
                                        </p:attrNameLst>
                                      </p:cBhvr>
                                      <p:to>
                                        <p:strVal val="visible"/>
                                      </p:to>
                                    </p:set>
                                    <p:animEffect transition="in" filter="wipe(left)">
                                      <p:cBhvr>
                                        <p:cTn id="94"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p:bldP spid="3" grpId="0"/>
      <p:bldP spid="9" grpId="0"/>
      <p:bldP spid="11" grpId="0" animBg="1"/>
      <p:bldP spid="16" grpId="0" animBg="1"/>
      <p:bldP spid="5" grpId="0"/>
      <p:bldP spid="18" grpId="0" animBg="1"/>
      <p:bldP spid="2" grpId="0" animBg="1"/>
      <p:bldP spid="2" grpId="1" animBg="1"/>
      <p:bldP spid="48" grpId="0"/>
      <p:bldP spid="52" grpId="0" animBg="1"/>
      <p:bldP spid="53" grpId="0" animBg="1"/>
      <p:bldP spid="54" grpId="0"/>
      <p:bldP spid="55" grpId="0"/>
    </p:bldLst>
  </p:timing>
</p:sld>
</file>

<file path=ppt/theme/theme1.xml><?xml version="1.0" encoding="utf-8"?>
<a:theme xmlns:a="http://schemas.openxmlformats.org/drawingml/2006/main" name="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19344</TotalTime>
  <Words>647</Words>
  <Application>Microsoft Office PowerPoint</Application>
  <PresentationFormat>全屏显示(16:9)</PresentationFormat>
  <Paragraphs>195</Paragraphs>
  <Slides>13</Slides>
  <Notes>3</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2</vt:i4>
      </vt:variant>
      <vt:variant>
        <vt:lpstr>幻灯片标题</vt:lpstr>
      </vt:variant>
      <vt:variant>
        <vt:i4>13</vt:i4>
      </vt:variant>
    </vt:vector>
  </HeadingPairs>
  <TitlesOfParts>
    <vt:vector size="24" baseType="lpstr">
      <vt:lpstr>Monotype Sorts</vt:lpstr>
      <vt:lpstr>楷体</vt:lpstr>
      <vt:lpstr>楷体_GB2312</vt:lpstr>
      <vt:lpstr>宋体</vt:lpstr>
      <vt:lpstr>Arial</vt:lpstr>
      <vt:lpstr>Calibri</vt:lpstr>
      <vt:lpstr>Times New Roman</vt:lpstr>
      <vt:lpstr>Wingdings</vt:lpstr>
      <vt:lpstr>默认设计模板</vt:lpstr>
      <vt:lpstr>CorelDRAW</vt:lpstr>
      <vt:lpstr>Equation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shyl</dc:creator>
  <cp:lastModifiedBy>Qu Ke</cp:lastModifiedBy>
  <cp:revision>1283</cp:revision>
  <dcterms:created xsi:type="dcterms:W3CDTF">2004-09-16T03:31:17Z</dcterms:created>
  <dcterms:modified xsi:type="dcterms:W3CDTF">2022-03-29T05:51:19Z</dcterms:modified>
</cp:coreProperties>
</file>