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9" r:id="rId2"/>
    <p:sldId id="482" r:id="rId3"/>
    <p:sldId id="475" r:id="rId4"/>
    <p:sldId id="483" r:id="rId5"/>
    <p:sldId id="470" r:id="rId6"/>
    <p:sldId id="477" r:id="rId7"/>
    <p:sldId id="478" r:id="rId8"/>
    <p:sldId id="479" r:id="rId9"/>
    <p:sldId id="484" r:id="rId10"/>
    <p:sldId id="485" r:id="rId11"/>
    <p:sldId id="481" r:id="rId12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81"/>
    <a:srgbClr val="FFC5FF"/>
    <a:srgbClr val="FFFF00"/>
    <a:srgbClr val="FF66FF"/>
    <a:srgbClr val="FF3300"/>
    <a:srgbClr val="2DFF8C"/>
    <a:srgbClr val="00B050"/>
    <a:srgbClr val="0066CC"/>
    <a:srgbClr val="00FF00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8" autoAdjust="0"/>
    <p:restoredTop sz="94625" autoAdjust="0"/>
  </p:normalViewPr>
  <p:slideViewPr>
    <p:cSldViewPr>
      <p:cViewPr varScale="1">
        <p:scale>
          <a:sx n="123" d="100"/>
          <a:sy n="123" d="100"/>
        </p:scale>
        <p:origin x="312" y="7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336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12E60-DBA5-48D2-8CD6-0F8E74A9F3A7}" type="datetimeFigureOut">
              <a:rPr lang="zh-CN" altLang="en-US" smtClean="0"/>
              <a:pPr/>
              <a:t>2022/4/11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7411E-AC91-4B30-A8B5-F402FC3AA0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304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3CB0F7E-A207-480D-A004-ED3BD7E24DDB}" type="datetimeFigureOut">
              <a:rPr lang="zh-CN" altLang="en-US"/>
              <a:pPr>
                <a:defRPr/>
              </a:pPr>
              <a:t>2022/4/11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A2E2B0D-1C2D-49BE-833E-C0ABE6BA22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0326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7599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7E876-995B-47D2-A20E-F4EC0A1BD30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9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80" y="160700"/>
            <a:ext cx="642940" cy="642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33323"/>
            <a:ext cx="3672408" cy="2609865"/>
            <a:chOff x="144" y="96"/>
            <a:chExt cx="4416" cy="3408"/>
          </a:xfrm>
        </p:grpSpPr>
        <p:sp>
          <p:nvSpPr>
            <p:cNvPr id="10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C0D54-2B3F-4D24-83A2-4C1F1C42026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7098E-0ECE-42D0-A0D3-25B821494F1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457200"/>
            <a:ext cx="77724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363AD-6C55-4086-943F-BFFC5A267AD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6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12E31-4A5F-46A8-9C48-3F63E95F834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866501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baseline="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节点电位法</a:t>
            </a:r>
            <a:endParaRPr lang="zh-CN" altLang="en-US" sz="1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10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戴维南定理和诺顿定理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F555A-D2FD-46C3-A8F4-28B1ACFD2D8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6D3AA-1737-4EFB-9F89-6A2C291E902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C231B-5FE9-47B8-A853-419A17E384A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10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11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4" name="TextBox 13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4ABF0-412F-4A99-996E-EDFE832F81C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6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18A33-497B-42D1-BA57-E69A746CA11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7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最大功率传输定理</a:t>
            </a: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DE046-DD5A-40D9-A263-F9C0535729A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205C7-11CD-41E6-86EB-786D665384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6" name="TextBox 15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1378BEA-C741-46D1-BF3D-CF27B0C09EB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4" name="Picture 3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43" r="58095"/>
          <a:stretch>
            <a:fillRect/>
          </a:stretch>
        </p:blipFill>
        <p:spPr bwMode="auto">
          <a:xfrm>
            <a:off x="7775575" y="4754561"/>
            <a:ext cx="1368425" cy="388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69" r:id="rId1"/>
    <p:sldLayoutId id="2147484370" r:id="rId2"/>
    <p:sldLayoutId id="2147484371" r:id="rId3"/>
    <p:sldLayoutId id="2147484372" r:id="rId4"/>
    <p:sldLayoutId id="2147484373" r:id="rId5"/>
    <p:sldLayoutId id="2147484374" r:id="rId6"/>
    <p:sldLayoutId id="2147484375" r:id="rId7"/>
    <p:sldLayoutId id="2147484376" r:id="rId8"/>
    <p:sldLayoutId id="2147484377" r:id="rId9"/>
    <p:sldLayoutId id="2147484378" r:id="rId10"/>
    <p:sldLayoutId id="2147484379" r:id="rId11"/>
    <p:sldLayoutId id="2147484380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5.png"/><Relationship Id="rId7" Type="http://schemas.openxmlformats.org/officeDocument/2006/relationships/image" Target="../media/image7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0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5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oleObject" Target="../embeddings/oleObject10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784253" y="1707654"/>
            <a:ext cx="38779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最大功率传输定理</a:t>
            </a:r>
            <a:endParaRPr lang="zh-CN" altLang="en-US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sw\课件\讲课比赛\问号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83518"/>
            <a:ext cx="2071687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23"/>
          <p:cNvSpPr txBox="1">
            <a:spLocks noChangeArrowheads="1"/>
          </p:cNvSpPr>
          <p:nvPr/>
        </p:nvSpPr>
        <p:spPr bwMode="auto">
          <a:xfrm>
            <a:off x="2483768" y="1042308"/>
            <a:ext cx="59766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800" b="1" dirty="0">
                <a:latin typeface="+mj-lt"/>
                <a:ea typeface="+mn-ea"/>
              </a:rPr>
              <a:t>若线性含源二端网络等效为诺顿电路，</a:t>
            </a:r>
            <a:endParaRPr lang="en-US" altLang="zh-CN" sz="2800" b="1" dirty="0">
              <a:latin typeface="+mj-lt"/>
              <a:ea typeface="+mn-ea"/>
            </a:endParaRPr>
          </a:p>
        </p:txBody>
      </p:sp>
      <p:sp>
        <p:nvSpPr>
          <p:cNvPr id="4" name="文本框 5"/>
          <p:cNvSpPr txBox="1"/>
          <p:nvPr/>
        </p:nvSpPr>
        <p:spPr>
          <a:xfrm>
            <a:off x="2470436" y="2062518"/>
            <a:ext cx="414577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tx2">
                    <a:lumMod val="95000"/>
                    <a:lumOff val="5000"/>
                  </a:schemeClr>
                </a:solidFill>
              </a:rPr>
              <a:t>1</a:t>
            </a:r>
            <a:r>
              <a:rPr lang="zh-CN" altLang="en-US" sz="2800" b="1" dirty="0">
                <a:solidFill>
                  <a:schemeClr val="tx2">
                    <a:lumMod val="95000"/>
                    <a:lumOff val="5000"/>
                  </a:schemeClr>
                </a:solidFill>
              </a:rPr>
              <a:t>）最大功率传输条件</a:t>
            </a:r>
            <a:endParaRPr lang="en-US" altLang="zh-CN" sz="2800" b="1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561691" y="2787774"/>
            <a:ext cx="30460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tx2">
                    <a:lumMod val="95000"/>
                    <a:lumOff val="5000"/>
                  </a:schemeClr>
                </a:solidFill>
              </a:rPr>
              <a:t>2</a:t>
            </a:r>
            <a:r>
              <a:rPr lang="zh-CN" altLang="en-US" sz="2800" b="1" dirty="0">
                <a:solidFill>
                  <a:schemeClr val="tx2">
                    <a:lumMod val="95000"/>
                    <a:lumOff val="5000"/>
                  </a:schemeClr>
                </a:solidFill>
              </a:rPr>
              <a:t>）</a:t>
            </a:r>
            <a:r>
              <a:rPr lang="en-US" altLang="zh-CN" sz="2800" b="1" i="1" dirty="0" err="1">
                <a:solidFill>
                  <a:schemeClr val="tx2">
                    <a:lumMod val="95000"/>
                    <a:lumOff val="5000"/>
                  </a:schemeClr>
                </a:solidFill>
              </a:rPr>
              <a:t>P</a:t>
            </a:r>
            <a:r>
              <a:rPr lang="en-US" altLang="zh-CN" sz="2800" b="1" i="1" baseline="-25000" dirty="0" err="1">
                <a:solidFill>
                  <a:schemeClr val="tx2">
                    <a:lumMod val="95000"/>
                    <a:lumOff val="5000"/>
                  </a:schemeClr>
                </a:solidFill>
              </a:rPr>
              <a:t>L</a:t>
            </a:r>
            <a:r>
              <a:rPr lang="en-US" altLang="zh-CN" sz="2800" b="1" baseline="-25000" dirty="0" err="1">
                <a:solidFill>
                  <a:schemeClr val="tx2">
                    <a:lumMod val="95000"/>
                    <a:lumOff val="5000"/>
                  </a:schemeClr>
                </a:solidFill>
              </a:rPr>
              <a:t>max</a:t>
            </a:r>
            <a:r>
              <a:rPr lang="zh-CN" altLang="en-US" sz="2800" b="1" dirty="0">
                <a:solidFill>
                  <a:schemeClr val="tx2">
                    <a:lumMod val="95000"/>
                    <a:lumOff val="5000"/>
                  </a:schemeClr>
                </a:solidFill>
              </a:rPr>
              <a:t>表达式。</a:t>
            </a:r>
          </a:p>
        </p:txBody>
      </p:sp>
      <p:sp>
        <p:nvSpPr>
          <p:cNvPr id="6" name="矩形 5"/>
          <p:cNvSpPr/>
          <p:nvPr/>
        </p:nvSpPr>
        <p:spPr>
          <a:xfrm>
            <a:off x="2561691" y="1565528"/>
            <a:ext cx="30700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/>
              <a:t>则请同学们推导：</a:t>
            </a:r>
            <a:endParaRPr lang="en-US" altLang="zh-CN" sz="2800" b="1" dirty="0"/>
          </a:p>
        </p:txBody>
      </p:sp>
    </p:spTree>
    <p:extLst>
      <p:ext uri="{BB962C8B-B14F-4D97-AF65-F5344CB8AC3E}">
        <p14:creationId xmlns:p14="http://schemas.microsoft.com/office/powerpoint/2010/main" val="22534977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1000100" y="357172"/>
            <a:ext cx="6286519" cy="4643452"/>
            <a:chOff x="1000100" y="357172"/>
            <a:chExt cx="6286519" cy="4643452"/>
          </a:xfrm>
        </p:grpSpPr>
        <p:pic>
          <p:nvPicPr>
            <p:cNvPr id="3" name="Picture 2" descr="BJ_0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00100" y="357172"/>
              <a:ext cx="6286519" cy="4643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矩形 3"/>
            <p:cNvSpPr/>
            <p:nvPr/>
          </p:nvSpPr>
          <p:spPr>
            <a:xfrm>
              <a:off x="2122756" y="1785932"/>
              <a:ext cx="4544835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altLang="zh-CN" sz="7200" b="1" dirty="0">
                  <a:ln w="11430"/>
                  <a:solidFill>
                    <a:srgbClr val="00206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THE  END</a:t>
              </a:r>
              <a:endParaRPr lang="zh-CN" altLang="en-US" sz="7200" b="1" cap="none" spc="0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214428"/>
            <a:ext cx="398909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 bwMode="auto">
          <a:xfrm>
            <a:off x="4232458" y="2143122"/>
            <a:ext cx="911046" cy="150019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79512" y="411510"/>
            <a:ext cx="417195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一、问题引出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6156176" y="642924"/>
            <a:ext cx="2664296" cy="1402177"/>
            <a:chOff x="5580112" y="1851670"/>
            <a:chExt cx="2664296" cy="1127051"/>
          </a:xfrm>
        </p:grpSpPr>
        <p:sp>
          <p:nvSpPr>
            <p:cNvPr id="6" name="云形标注 5"/>
            <p:cNvSpPr/>
            <p:nvPr/>
          </p:nvSpPr>
          <p:spPr bwMode="auto">
            <a:xfrm>
              <a:off x="5580112" y="1851670"/>
              <a:ext cx="2664296" cy="1116876"/>
            </a:xfrm>
            <a:prstGeom prst="cloudCallout">
              <a:avLst>
                <a:gd name="adj1" fmla="val -88703"/>
                <a:gd name="adj2" fmla="val 75379"/>
              </a:avLst>
            </a:prstGeom>
            <a:solidFill>
              <a:srgbClr val="FFC5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7" name="文本框 5"/>
            <p:cNvSpPr txBox="1"/>
            <p:nvPr/>
          </p:nvSpPr>
          <p:spPr>
            <a:xfrm>
              <a:off x="6244498" y="2024613"/>
              <a:ext cx="1529586" cy="95410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2800" i="1" dirty="0">
                  <a:solidFill>
                    <a:schemeClr val="tx2">
                      <a:lumMod val="95000"/>
                      <a:lumOff val="5000"/>
                    </a:schemeClr>
                  </a:solidFill>
                </a:rPr>
                <a:t>R</a:t>
              </a:r>
              <a:r>
                <a:rPr lang="en-US" altLang="zh-CN" sz="2800" baseline="-25000" dirty="0">
                  <a:solidFill>
                    <a:schemeClr val="tx2">
                      <a:lumMod val="95000"/>
                      <a:lumOff val="5000"/>
                    </a:schemeClr>
                  </a:solidFill>
                </a:rPr>
                <a:t>L</a:t>
              </a:r>
              <a:r>
                <a:rPr lang="en-US" altLang="zh-CN" sz="2800" dirty="0">
                  <a:solidFill>
                    <a:schemeClr val="tx2">
                      <a:lumMod val="95000"/>
                      <a:lumOff val="5000"/>
                    </a:schemeClr>
                  </a:solidFill>
                </a:rPr>
                <a:t>=</a:t>
              </a:r>
              <a:r>
                <a:rPr lang="zh-CN" altLang="en-US" sz="2800" dirty="0">
                  <a:solidFill>
                    <a:schemeClr val="tx2">
                      <a:lumMod val="95000"/>
                      <a:lumOff val="5000"/>
                    </a:schemeClr>
                  </a:solidFill>
                </a:rPr>
                <a:t>？</a:t>
              </a:r>
              <a:endParaRPr lang="en-US" altLang="zh-CN" sz="2800" dirty="0">
                <a:solidFill>
                  <a:schemeClr val="tx2">
                    <a:lumMod val="95000"/>
                    <a:lumOff val="5000"/>
                  </a:schemeClr>
                </a:solidFill>
              </a:endParaRPr>
            </a:p>
            <a:p>
              <a:r>
                <a:rPr lang="en-US" altLang="zh-CN" sz="2800" i="1" dirty="0">
                  <a:solidFill>
                    <a:schemeClr val="tx2">
                      <a:lumMod val="95000"/>
                      <a:lumOff val="5000"/>
                    </a:schemeClr>
                  </a:solidFill>
                </a:rPr>
                <a:t>P</a:t>
              </a:r>
              <a:r>
                <a:rPr lang="en-US" altLang="zh-CN" sz="2800" baseline="-25000" dirty="0">
                  <a:solidFill>
                    <a:schemeClr val="tx2">
                      <a:lumMod val="95000"/>
                      <a:lumOff val="5000"/>
                    </a:schemeClr>
                  </a:solidFill>
                </a:rPr>
                <a:t>L</a:t>
              </a:r>
              <a:r>
                <a:rPr lang="en-US" altLang="zh-CN" sz="2800" dirty="0">
                  <a:solidFill>
                    <a:schemeClr val="tx2">
                      <a:lumMod val="95000"/>
                      <a:lumOff val="5000"/>
                    </a:schemeClr>
                  </a:solidFill>
                </a:rPr>
                <a:t>=</a:t>
              </a:r>
              <a:r>
                <a:rPr lang="en-US" altLang="zh-CN" sz="2800" i="1" dirty="0" err="1">
                  <a:solidFill>
                    <a:schemeClr val="tx2">
                      <a:lumMod val="95000"/>
                      <a:lumOff val="5000"/>
                    </a:schemeClr>
                  </a:solidFill>
                </a:rPr>
                <a:t>P</a:t>
              </a:r>
              <a:r>
                <a:rPr lang="en-US" altLang="zh-CN" sz="2800" baseline="-25000" dirty="0" err="1">
                  <a:solidFill>
                    <a:schemeClr val="tx2">
                      <a:lumMod val="95000"/>
                      <a:lumOff val="5000"/>
                    </a:schemeClr>
                  </a:solidFill>
                </a:rPr>
                <a:t>Lmax</a:t>
              </a:r>
              <a:endParaRPr lang="zh-CN" altLang="en-US" sz="2800" dirty="0">
                <a:solidFill>
                  <a:schemeClr val="tx2">
                    <a:lumMod val="95000"/>
                    <a:lumOff val="5000"/>
                  </a:schemeClr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8945" y="860750"/>
            <a:ext cx="2066925" cy="20288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6903" y="1364775"/>
            <a:ext cx="2842827" cy="1735380"/>
          </a:xfrm>
          <a:prstGeom prst="rect">
            <a:avLst/>
          </a:prstGeom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55399" y="312116"/>
            <a:ext cx="389154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二、定理的推导</a:t>
            </a:r>
            <a:endParaRPr lang="zh-CN" altLang="en-US" b="1" baseline="-250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12" name="Text Box 67"/>
          <p:cNvSpPr txBox="1">
            <a:spLocks noChangeArrowheads="1"/>
          </p:cNvSpPr>
          <p:nvPr/>
        </p:nvSpPr>
        <p:spPr bwMode="auto">
          <a:xfrm>
            <a:off x="14241" y="3270363"/>
            <a:ext cx="316772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zh-CN" altLang="en-US" sz="2400" b="0" noProof="1">
                <a:latin typeface="宋体" panose="02010600030101010101" pitchFamily="2" charset="-122"/>
              </a:rPr>
              <a:t> </a:t>
            </a:r>
            <a:r>
              <a:rPr lang="zh-CN" altLang="en-US" sz="2400" b="1" noProof="1">
                <a:solidFill>
                  <a:schemeClr val="accent4">
                    <a:lumMod val="95000"/>
                    <a:lumOff val="5000"/>
                  </a:schemeClr>
                </a:solidFill>
                <a:latin typeface="宋体" panose="02010600030101010101" pitchFamily="2" charset="-122"/>
              </a:rPr>
              <a:t>负载电阻吸收的功率</a:t>
            </a:r>
            <a:endParaRPr lang="en-US" altLang="en-US" sz="2400" b="1" dirty="0">
              <a:solidFill>
                <a:schemeClr val="accent4">
                  <a:lumMod val="95000"/>
                  <a:lumOff val="5000"/>
                </a:schemeClr>
              </a:solidFill>
              <a:latin typeface="宋体" panose="02010600030101010101" pitchFamily="2" charset="-122"/>
            </a:endParaRPr>
          </a:p>
        </p:txBody>
      </p:sp>
      <p:graphicFrame>
        <p:nvGraphicFramePr>
          <p:cNvPr id="13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2789882"/>
              </p:ext>
            </p:extLst>
          </p:nvPr>
        </p:nvGraphicFramePr>
        <p:xfrm>
          <a:off x="3705707" y="2902699"/>
          <a:ext cx="3189287" cy="1062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574640" imgH="507960" progId="Equation.DSMT4">
                  <p:embed/>
                </p:oleObj>
              </mc:Choice>
              <mc:Fallback>
                <p:oleObj name="Equation" r:id="rId4" imgW="1574640" imgH="507960" progId="Equation.DSMT4">
                  <p:embed/>
                  <p:pic>
                    <p:nvPicPr>
                      <p:cNvPr id="0" name="Picture 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5707" y="2902699"/>
                        <a:ext cx="3189287" cy="1062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68"/>
          <p:cNvSpPr txBox="1">
            <a:spLocks noChangeArrowheads="1"/>
          </p:cNvSpPr>
          <p:nvPr/>
        </p:nvSpPr>
        <p:spPr bwMode="auto">
          <a:xfrm>
            <a:off x="238738" y="4187845"/>
            <a:ext cx="25202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宋体" panose="02010600030101010101" pitchFamily="2" charset="-122"/>
              </a:rPr>
              <a:t>欲</a:t>
            </a:r>
            <a:r>
              <a:rPr lang="zh-CN" altLang="en-US" sz="2400" b="1" noProof="1">
                <a:solidFill>
                  <a:schemeClr val="accent4">
                    <a:lumMod val="95000"/>
                    <a:lumOff val="5000"/>
                  </a:schemeClr>
                </a:solidFill>
                <a:latin typeface="宋体" panose="02010600030101010101" pitchFamily="2" charset="-122"/>
              </a:rPr>
              <a:t>获得最大功率</a:t>
            </a:r>
            <a:endParaRPr lang="zh-CN" altLang="en-US" sz="2400" b="1" dirty="0">
              <a:solidFill>
                <a:schemeClr val="accent4">
                  <a:lumMod val="95000"/>
                  <a:lumOff val="5000"/>
                </a:schemeClr>
              </a:solidFill>
              <a:ea typeface="楷体_GB2312" pitchFamily="49" charset="-122"/>
            </a:endParaRPr>
          </a:p>
        </p:txBody>
      </p:sp>
      <p:graphicFrame>
        <p:nvGraphicFramePr>
          <p:cNvPr id="15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6872639"/>
              </p:ext>
            </p:extLst>
          </p:nvPr>
        </p:nvGraphicFramePr>
        <p:xfrm>
          <a:off x="4015154" y="3850998"/>
          <a:ext cx="1038225" cy="79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58720" imgH="431640" progId="Equation.DSMT4">
                  <p:embed/>
                </p:oleObj>
              </mc:Choice>
              <mc:Fallback>
                <p:oleObj name="Equation" r:id="rId6" imgW="558720" imgH="431640" progId="Equation.DSMT4">
                  <p:embed/>
                  <p:pic>
                    <p:nvPicPr>
                      <p:cNvPr id="0" name="Picture 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5154" y="3850998"/>
                        <a:ext cx="1038225" cy="798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 bwMode="auto">
          <a:xfrm>
            <a:off x="854648" y="1364775"/>
            <a:ext cx="1288459" cy="1767167"/>
          </a:xfrm>
          <a:prstGeom prst="rect">
            <a:avLst/>
          </a:prstGeom>
          <a:noFill/>
          <a:ln w="38100" cap="flat" cmpd="sng" algn="ctr">
            <a:solidFill>
              <a:srgbClr val="FF33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4" name="矩形 23"/>
          <p:cNvSpPr/>
          <p:nvPr/>
        </p:nvSpPr>
        <p:spPr bwMode="auto">
          <a:xfrm>
            <a:off x="5921557" y="888444"/>
            <a:ext cx="857256" cy="2001131"/>
          </a:xfrm>
          <a:prstGeom prst="rect">
            <a:avLst/>
          </a:prstGeom>
          <a:noFill/>
          <a:ln w="38100" cap="flat" cmpd="sng" algn="ctr">
            <a:solidFill>
              <a:srgbClr val="FF33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7022407" y="734803"/>
            <a:ext cx="289589" cy="369332"/>
            <a:chOff x="6946707" y="490810"/>
            <a:chExt cx="289589" cy="369332"/>
          </a:xfrm>
        </p:grpSpPr>
        <p:cxnSp>
          <p:nvCxnSpPr>
            <p:cNvPr id="25" name="直接箭头连接符 24"/>
            <p:cNvCxnSpPr/>
            <p:nvPr/>
          </p:nvCxnSpPr>
          <p:spPr bwMode="auto">
            <a:xfrm>
              <a:off x="6946707" y="838316"/>
              <a:ext cx="289589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6" name="文本框 25"/>
            <p:cNvSpPr txBox="1"/>
            <p:nvPr/>
          </p:nvSpPr>
          <p:spPr>
            <a:xfrm>
              <a:off x="6982957" y="490810"/>
              <a:ext cx="2487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800" i="1" dirty="0" err="1"/>
                <a:t>i</a:t>
              </a:r>
              <a:endParaRPr lang="zh-CN" altLang="en-US" sz="1800" i="1" dirty="0"/>
            </a:p>
          </p:txBody>
        </p:sp>
      </p:grpSp>
      <p:graphicFrame>
        <p:nvGraphicFramePr>
          <p:cNvPr id="17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9223053"/>
              </p:ext>
            </p:extLst>
          </p:nvPr>
        </p:nvGraphicFramePr>
        <p:xfrm>
          <a:off x="3045625" y="3970953"/>
          <a:ext cx="4767262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565360" imgH="583920" progId="Equation.DSMT4">
                  <p:embed/>
                </p:oleObj>
              </mc:Choice>
              <mc:Fallback>
                <p:oleObj name="Equation" r:id="rId8" imgW="2565360" imgH="5839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5625" y="3970953"/>
                        <a:ext cx="4767262" cy="1079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" name="组合 19"/>
          <p:cNvGrpSpPr/>
          <p:nvPr/>
        </p:nvGrpSpPr>
        <p:grpSpPr>
          <a:xfrm>
            <a:off x="1761755" y="692462"/>
            <a:ext cx="4548475" cy="704447"/>
            <a:chOff x="1220468" y="444748"/>
            <a:chExt cx="5123160" cy="768559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21" name="上弧形箭头 20"/>
            <p:cNvSpPr/>
            <p:nvPr/>
          </p:nvSpPr>
          <p:spPr bwMode="auto">
            <a:xfrm>
              <a:off x="1220468" y="444748"/>
              <a:ext cx="5123160" cy="768559"/>
            </a:xfrm>
            <a:prstGeom prst="curvedDownArrow">
              <a:avLst>
                <a:gd name="adj1" fmla="val 47787"/>
                <a:gd name="adj2" fmla="val 75580"/>
                <a:gd name="adj3" fmla="val 27572"/>
              </a:avLst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372487" y="504524"/>
              <a:ext cx="780729" cy="413899"/>
            </a:xfrm>
            <a:prstGeom prst="rect">
              <a:avLst/>
            </a:prstGeom>
            <a:solidFill>
              <a:srgbClr val="3333FF"/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</a:rPr>
                <a:t>等效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615302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4" grpId="0"/>
      <p:bldP spid="4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2715" y="761954"/>
            <a:ext cx="2066925" cy="20288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1694" y="1103053"/>
            <a:ext cx="2842827" cy="1735380"/>
          </a:xfrm>
          <a:prstGeom prst="rect">
            <a:avLst/>
          </a:prstGeom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6956" y="242344"/>
            <a:ext cx="389154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二、定理的推导</a:t>
            </a:r>
            <a:endParaRPr lang="zh-CN" altLang="en-US" b="1" baseline="-250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854649" y="1028378"/>
            <a:ext cx="1288459" cy="1767167"/>
          </a:xfrm>
          <a:prstGeom prst="rect">
            <a:avLst/>
          </a:prstGeom>
          <a:noFill/>
          <a:ln w="38100" cap="flat" cmpd="sng" algn="ctr">
            <a:solidFill>
              <a:srgbClr val="FF33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4" name="矩形 23"/>
          <p:cNvSpPr/>
          <p:nvPr/>
        </p:nvSpPr>
        <p:spPr bwMode="auto">
          <a:xfrm>
            <a:off x="5929322" y="827119"/>
            <a:ext cx="857256" cy="2001131"/>
          </a:xfrm>
          <a:prstGeom prst="rect">
            <a:avLst/>
          </a:prstGeom>
          <a:noFill/>
          <a:ln w="38100" cap="flat" cmpd="sng" algn="ctr">
            <a:solidFill>
              <a:srgbClr val="FF33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3" name="组合 26"/>
          <p:cNvGrpSpPr/>
          <p:nvPr/>
        </p:nvGrpSpPr>
        <p:grpSpPr>
          <a:xfrm>
            <a:off x="7022408" y="648430"/>
            <a:ext cx="289589" cy="369332"/>
            <a:chOff x="6946707" y="490810"/>
            <a:chExt cx="289589" cy="369332"/>
          </a:xfrm>
        </p:grpSpPr>
        <p:cxnSp>
          <p:nvCxnSpPr>
            <p:cNvPr id="25" name="直接箭头连接符 24"/>
            <p:cNvCxnSpPr/>
            <p:nvPr/>
          </p:nvCxnSpPr>
          <p:spPr bwMode="auto">
            <a:xfrm>
              <a:off x="6946707" y="838316"/>
              <a:ext cx="289589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6" name="文本框 25"/>
            <p:cNvSpPr txBox="1"/>
            <p:nvPr/>
          </p:nvSpPr>
          <p:spPr>
            <a:xfrm>
              <a:off x="6982957" y="490810"/>
              <a:ext cx="2487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800" i="1" dirty="0" err="1"/>
                <a:t>i</a:t>
              </a:r>
              <a:endParaRPr lang="zh-CN" altLang="en-US" sz="1800" i="1" dirty="0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618971" y="3951554"/>
            <a:ext cx="2571924" cy="1201737"/>
            <a:chOff x="4233329" y="3821724"/>
            <a:chExt cx="2571924" cy="1201737"/>
          </a:xfrm>
        </p:grpSpPr>
        <p:sp>
          <p:nvSpPr>
            <p:cNvPr id="17" name="椭圆 16"/>
            <p:cNvSpPr/>
            <p:nvPr/>
          </p:nvSpPr>
          <p:spPr bwMode="auto">
            <a:xfrm>
              <a:off x="4233329" y="3873175"/>
              <a:ext cx="2571924" cy="1101121"/>
            </a:xfrm>
            <a:prstGeom prst="ellipse">
              <a:avLst/>
            </a:prstGeom>
            <a:solidFill>
              <a:srgbClr val="FFC5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graphicFrame>
          <p:nvGraphicFramePr>
            <p:cNvPr id="20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13646457"/>
                </p:ext>
              </p:extLst>
            </p:nvPr>
          </p:nvGraphicFramePr>
          <p:xfrm>
            <a:off x="4238793" y="3821724"/>
            <a:ext cx="2054225" cy="1201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787320" imgH="457200" progId="Equation.DSMT4">
                    <p:embed/>
                  </p:oleObj>
                </mc:Choice>
                <mc:Fallback>
                  <p:oleObj name="Equation" r:id="rId4" imgW="787320" imgH="457200" progId="Equation.DSMT4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38793" y="3821724"/>
                          <a:ext cx="2054225" cy="12017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192035" y="4220547"/>
            <a:ext cx="352390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_GB2312" pitchFamily="49" charset="-122"/>
              </a:rPr>
              <a:t>负载获最大功率为：</a:t>
            </a:r>
          </a:p>
        </p:txBody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-332885" y="3202220"/>
            <a:ext cx="38519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最大功率传输条件</a:t>
            </a:r>
            <a:r>
              <a:rPr lang="zh-CN" altLang="en-US" sz="2800" b="1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：</a:t>
            </a:r>
            <a:endParaRPr lang="en-US" altLang="zh-CN" sz="2800" b="1" baseline="-25000" dirty="0"/>
          </a:p>
        </p:txBody>
      </p:sp>
      <p:grpSp>
        <p:nvGrpSpPr>
          <p:cNvPr id="27" name="组合 26"/>
          <p:cNvGrpSpPr/>
          <p:nvPr/>
        </p:nvGrpSpPr>
        <p:grpSpPr>
          <a:xfrm>
            <a:off x="3796683" y="3226898"/>
            <a:ext cx="1978642" cy="657390"/>
            <a:chOff x="4024681" y="2890729"/>
            <a:chExt cx="1978642" cy="657390"/>
          </a:xfrm>
        </p:grpSpPr>
        <p:sp>
          <p:nvSpPr>
            <p:cNvPr id="28" name="圆角矩形 27"/>
            <p:cNvSpPr/>
            <p:nvPr/>
          </p:nvSpPr>
          <p:spPr bwMode="auto">
            <a:xfrm>
              <a:off x="4024681" y="2890729"/>
              <a:ext cx="1978642" cy="657390"/>
            </a:xfrm>
            <a:prstGeom prst="roundRect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altLang="zh-CN" noProof="1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4490768" y="2921375"/>
              <a:ext cx="128432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noProof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R</a:t>
              </a:r>
              <a:r>
                <a:rPr lang="en-US" altLang="zh-CN" baseline="-25000" noProof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L</a:t>
              </a:r>
              <a:r>
                <a:rPr lang="en-US" altLang="zh-CN" noProof="1">
                  <a:solidFill>
                    <a:schemeClr val="tx1">
                      <a:lumMod val="95000"/>
                      <a:lumOff val="5000"/>
                    </a:schemeClr>
                  </a:solidFill>
                  <a:latin typeface="宋体" panose="02010600030101010101" pitchFamily="2" charset="-122"/>
                </a:rPr>
                <a:t>＝ </a:t>
              </a:r>
              <a:r>
                <a:rPr lang="en-US" altLang="zh-CN" noProof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R</a:t>
              </a:r>
              <a:r>
                <a:rPr lang="en-US" altLang="zh-CN" baseline="-25000" noProof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0</a:t>
              </a:r>
              <a:endParaRPr lang="en-US" altLang="zh-CN" baseline="-250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367314" y="2809181"/>
            <a:ext cx="2757752" cy="1898082"/>
            <a:chOff x="6367314" y="2809181"/>
            <a:chExt cx="2757752" cy="1898082"/>
          </a:xfrm>
        </p:grpSpPr>
        <p:graphicFrame>
          <p:nvGraphicFramePr>
            <p:cNvPr id="30" name="Objec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50643494"/>
                </p:ext>
              </p:extLst>
            </p:nvPr>
          </p:nvGraphicFramePr>
          <p:xfrm>
            <a:off x="6367314" y="2809181"/>
            <a:ext cx="2757752" cy="18980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orelDRAW" r:id="rId6" imgW="3957120" imgH="2724120" progId="CorelDRAW.Graphic.9">
                    <p:embed/>
                  </p:oleObj>
                </mc:Choice>
                <mc:Fallback>
                  <p:oleObj name="CorelDRAW" r:id="rId6" imgW="3957120" imgH="2724120" progId="CorelDRAW.Graphic.9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67314" y="2809181"/>
                          <a:ext cx="2757752" cy="189808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文本框 8"/>
            <p:cNvSpPr txBox="1"/>
            <p:nvPr/>
          </p:nvSpPr>
          <p:spPr>
            <a:xfrm rot="20703046">
              <a:off x="7083681" y="3309942"/>
              <a:ext cx="141577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戴维南</a:t>
              </a:r>
              <a:endParaRPr lang="en-US" altLang="zh-CN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zh-CN" altLang="en-US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定理应用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953987" y="507947"/>
            <a:ext cx="4469556" cy="742456"/>
            <a:chOff x="1220468" y="444748"/>
            <a:chExt cx="5123160" cy="768559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32" name="上弧形箭头 31"/>
            <p:cNvSpPr/>
            <p:nvPr/>
          </p:nvSpPr>
          <p:spPr bwMode="auto">
            <a:xfrm>
              <a:off x="1220468" y="444748"/>
              <a:ext cx="5123160" cy="768559"/>
            </a:xfrm>
            <a:prstGeom prst="curvedDownArrow">
              <a:avLst>
                <a:gd name="adj1" fmla="val 47787"/>
                <a:gd name="adj2" fmla="val 75580"/>
                <a:gd name="adj3" fmla="val 27572"/>
              </a:avLst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372487" y="504524"/>
              <a:ext cx="780729" cy="413899"/>
            </a:xfrm>
            <a:prstGeom prst="rect">
              <a:avLst/>
            </a:prstGeom>
            <a:solidFill>
              <a:srgbClr val="3333FF"/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</a:rPr>
                <a:t>等效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615302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 bwMode="auto">
          <a:xfrm>
            <a:off x="4947857" y="2097799"/>
            <a:ext cx="914400" cy="544577"/>
          </a:xfrm>
          <a:prstGeom prst="ellipse">
            <a:avLst/>
          </a:prstGeom>
          <a:solidFill>
            <a:srgbClr val="FFFF8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114300">
              <a:prstClr val="black"/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179512" y="432589"/>
            <a:ext cx="58864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三、最大功率传输定理内容</a:t>
            </a:r>
            <a:endParaRPr lang="zh-CN" altLang="en-US" b="1" baseline="-250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48131" name="Text Box 6"/>
          <p:cNvSpPr txBox="1">
            <a:spLocks noChangeArrowheads="1"/>
          </p:cNvSpPr>
          <p:nvPr/>
        </p:nvSpPr>
        <p:spPr bwMode="auto">
          <a:xfrm>
            <a:off x="467544" y="1432442"/>
            <a:ext cx="878497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700" dirty="0">
                <a:solidFill>
                  <a:schemeClr val="accent2">
                    <a:lumMod val="50000"/>
                  </a:schemeClr>
                </a:solidFill>
                <a:ea typeface="楷体_GB2312" pitchFamily="49" charset="-122"/>
              </a:rPr>
              <a:t>　　</a:t>
            </a:r>
            <a:r>
              <a:rPr lang="zh-CN" altLang="en-US" b="1" dirty="0">
                <a:solidFill>
                  <a:schemeClr val="tx2">
                    <a:lumMod val="95000"/>
                    <a:lumOff val="5000"/>
                  </a:schemeClr>
                </a:solidFill>
                <a:ea typeface="楷体_GB2312" pitchFamily="49" charset="-122"/>
              </a:rPr>
              <a:t>给定线性含源二端网络向可变负载电阻</a:t>
            </a:r>
            <a:r>
              <a:rPr lang="en-US" altLang="zh-CN" b="1" i="1" dirty="0">
                <a:solidFill>
                  <a:schemeClr val="accent4">
                    <a:lumMod val="95000"/>
                    <a:lumOff val="5000"/>
                  </a:schemeClr>
                </a:solidFill>
                <a:ea typeface="楷体_GB2312" pitchFamily="49" charset="-122"/>
              </a:rPr>
              <a:t>R</a:t>
            </a:r>
            <a:r>
              <a:rPr lang="en-US" altLang="zh-CN" b="1" baseline="-25000" dirty="0">
                <a:solidFill>
                  <a:schemeClr val="accent4">
                    <a:lumMod val="95000"/>
                    <a:lumOff val="5000"/>
                  </a:schemeClr>
                </a:solidFill>
                <a:ea typeface="楷体_GB2312" pitchFamily="49" charset="-122"/>
              </a:rPr>
              <a:t>L</a:t>
            </a:r>
            <a:endParaRPr lang="zh-CN" altLang="en-US" b="1" dirty="0">
              <a:solidFill>
                <a:schemeClr val="accent4">
                  <a:lumMod val="95000"/>
                  <a:lumOff val="5000"/>
                </a:schemeClr>
              </a:solidFill>
              <a:ea typeface="楷体_GB2312" pitchFamily="49" charset="-122"/>
            </a:endParaRPr>
          </a:p>
        </p:txBody>
      </p:sp>
      <p:sp>
        <p:nvSpPr>
          <p:cNvPr id="4" name="椭圆 3"/>
          <p:cNvSpPr/>
          <p:nvPr/>
        </p:nvSpPr>
        <p:spPr bwMode="auto">
          <a:xfrm>
            <a:off x="2051720" y="1428742"/>
            <a:ext cx="877206" cy="607465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1232" y="2055197"/>
            <a:ext cx="84792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3200" b="1" dirty="0">
                <a:solidFill>
                  <a:schemeClr val="accent4">
                    <a:lumMod val="95000"/>
                    <a:lumOff val="5000"/>
                  </a:schemeClr>
                </a:solidFill>
                <a:ea typeface="楷体_GB2312" pitchFamily="49" charset="-122"/>
              </a:rPr>
              <a:t>传输功率，当</a:t>
            </a:r>
            <a:r>
              <a:rPr lang="zh-CN" altLang="en-US" sz="3200" b="1" dirty="0">
                <a:solidFill>
                  <a:srgbClr val="FF0000"/>
                </a:solidFill>
                <a:ea typeface="楷体_GB2312" pitchFamily="49" charset="-122"/>
              </a:rPr>
              <a:t>电阻负载</a:t>
            </a:r>
            <a:r>
              <a:rPr lang="en-US" altLang="zh-CN" sz="3200" b="1" i="1" dirty="0">
                <a:solidFill>
                  <a:srgbClr val="FF0000"/>
                </a:solidFill>
                <a:ea typeface="楷体_GB2312" pitchFamily="49" charset="-122"/>
              </a:rPr>
              <a:t>R</a:t>
            </a:r>
            <a:r>
              <a:rPr lang="en-US" altLang="zh-CN" sz="3200" b="1" baseline="-25000" dirty="0">
                <a:solidFill>
                  <a:srgbClr val="FF0000"/>
                </a:solidFill>
                <a:ea typeface="楷体_GB2312" pitchFamily="49" charset="-122"/>
              </a:rPr>
              <a:t>L</a:t>
            </a:r>
            <a:r>
              <a:rPr lang="zh-CN" altLang="en-US" sz="3200" b="1" dirty="0">
                <a:solidFill>
                  <a:schemeClr val="tx2">
                    <a:lumMod val="95000"/>
                    <a:lumOff val="5000"/>
                  </a:schemeClr>
                </a:solidFill>
                <a:ea typeface="楷体_GB2312" pitchFamily="49" charset="-122"/>
              </a:rPr>
              <a:t>等于含源二端网络的</a:t>
            </a:r>
            <a:endParaRPr lang="zh-CN" altLang="en-US" sz="3200" b="1" dirty="0">
              <a:solidFill>
                <a:schemeClr val="accent4">
                  <a:lumMod val="95000"/>
                  <a:lumOff val="5000"/>
                </a:schemeClr>
              </a:solidFill>
              <a:ea typeface="楷体_GB2312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41232" y="2709140"/>
            <a:ext cx="71105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3200" b="1" dirty="0">
                <a:solidFill>
                  <a:srgbClr val="FF0000"/>
                </a:solidFill>
                <a:ea typeface="楷体_GB2312" pitchFamily="49" charset="-122"/>
              </a:rPr>
              <a:t>等效电阻</a:t>
            </a:r>
            <a:r>
              <a:rPr lang="en-US" altLang="zh-CN" sz="3200" b="1" i="1" dirty="0">
                <a:solidFill>
                  <a:srgbClr val="FF0000"/>
                </a:solidFill>
                <a:ea typeface="楷体_GB2312" pitchFamily="49" charset="-122"/>
              </a:rPr>
              <a:t>R</a:t>
            </a:r>
            <a:r>
              <a:rPr lang="en-US" altLang="zh-CN" sz="3200" b="1" baseline="-25000" dirty="0">
                <a:solidFill>
                  <a:srgbClr val="FF0000"/>
                </a:solidFill>
                <a:ea typeface="楷体_GB2312" pitchFamily="49" charset="-122"/>
              </a:rPr>
              <a:t>0</a:t>
            </a:r>
            <a:r>
              <a:rPr lang="zh-CN" altLang="en-US" sz="3200" b="1" dirty="0">
                <a:solidFill>
                  <a:schemeClr val="accent4">
                    <a:lumMod val="95000"/>
                    <a:lumOff val="5000"/>
                  </a:schemeClr>
                </a:solidFill>
                <a:ea typeface="楷体_GB2312" pitchFamily="49" charset="-122"/>
              </a:rPr>
              <a:t>时，负载能获得</a:t>
            </a:r>
            <a:r>
              <a:rPr lang="zh-CN" altLang="en-US" sz="3200" b="1" dirty="0">
                <a:solidFill>
                  <a:srgbClr val="FF0000"/>
                </a:solidFill>
                <a:ea typeface="楷体_GB2312" pitchFamily="49" charset="-122"/>
              </a:rPr>
              <a:t>最大功率</a:t>
            </a:r>
            <a:r>
              <a:rPr lang="zh-CN" altLang="en-US" sz="3200" b="1" dirty="0">
                <a:solidFill>
                  <a:schemeClr val="accent4">
                    <a:lumMod val="95000"/>
                    <a:lumOff val="5000"/>
                  </a:schemeClr>
                </a:solidFill>
                <a:ea typeface="楷体_GB2312" pitchFamily="49" charset="-122"/>
              </a:rPr>
              <a:t>。</a:t>
            </a:r>
          </a:p>
        </p:txBody>
      </p:sp>
      <p:sp>
        <p:nvSpPr>
          <p:cNvPr id="13" name="椭圆 12"/>
          <p:cNvSpPr/>
          <p:nvPr/>
        </p:nvSpPr>
        <p:spPr bwMode="auto">
          <a:xfrm>
            <a:off x="5747282" y="1407226"/>
            <a:ext cx="877206" cy="607465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842808" y="3677805"/>
            <a:ext cx="2393488" cy="1287721"/>
            <a:chOff x="4842808" y="3677805"/>
            <a:chExt cx="2393488" cy="1287721"/>
          </a:xfrm>
        </p:grpSpPr>
        <p:sp>
          <p:nvSpPr>
            <p:cNvPr id="2" name="云形标注 1"/>
            <p:cNvSpPr/>
            <p:nvPr/>
          </p:nvSpPr>
          <p:spPr bwMode="auto">
            <a:xfrm>
              <a:off x="4842808" y="3677805"/>
              <a:ext cx="2393488" cy="1054185"/>
            </a:xfrm>
            <a:prstGeom prst="cloudCallout">
              <a:avLst>
                <a:gd name="adj1" fmla="val -24340"/>
                <a:gd name="adj2" fmla="val -182493"/>
              </a:avLst>
            </a:prstGeom>
            <a:solidFill>
              <a:srgbClr val="FFFF8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innerShdw blurRad="114300">
                <a:prstClr val="black"/>
              </a:inn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252277" y="3677805"/>
              <a:ext cx="1627369" cy="1287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accent4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最大功率</a:t>
              </a:r>
              <a:endParaRPr lang="en-US" altLang="zh-CN" sz="28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  <a:p>
              <a:r>
                <a:rPr lang="zh-CN" altLang="en-US" sz="2800" b="1" dirty="0">
                  <a:solidFill>
                    <a:schemeClr val="accent4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匹配条件</a:t>
              </a:r>
              <a:endParaRPr lang="zh-CN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75153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8130" grpId="0"/>
      <p:bldP spid="48131" grpId="0"/>
      <p:bldP spid="4" grpId="0" animBg="1"/>
      <p:bldP spid="5" grpId="0"/>
      <p:bldP spid="6" grpId="0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79778" y="203659"/>
            <a:ext cx="909857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四、最大功率传输定理的应用（其实就是戴维南定理）</a:t>
            </a:r>
            <a:endParaRPr lang="zh-CN" altLang="en-US" b="1" baseline="-250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5720" y="1071552"/>
            <a:ext cx="74168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</a:rPr>
              <a:t>利用最大功率传输定理求最大功率的一般步骤：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60326" y="1444036"/>
            <a:ext cx="830584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"/>
              <a:defRPr sz="2400">
                <a:solidFill>
                  <a:srgbClr val="1A93C8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rgbClr val="A1BBEE"/>
              </a:buClr>
              <a:buFont typeface="幼圆" panose="02010509060101010101" pitchFamily="49" charset="-122"/>
              <a:buChar char=" "/>
              <a:defRPr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+mn-ea"/>
                <a:ea typeface="+mn-ea"/>
              </a:rPr>
              <a:t>1</a:t>
            </a:r>
            <a:r>
              <a:rPr lang="zh-CN" altLang="en-US" sz="2800" b="1" dirty="0">
                <a:solidFill>
                  <a:srgbClr val="000000"/>
                </a:solidFill>
                <a:latin typeface="+mn-ea"/>
                <a:ea typeface="+mn-ea"/>
              </a:rPr>
              <a:t>、把负载支路移走，移走之后剩下电路是线性含源二端网络；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51520" y="3620166"/>
            <a:ext cx="252825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"/>
              <a:defRPr sz="2400">
                <a:solidFill>
                  <a:srgbClr val="1A93C8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rgbClr val="A1BBEE"/>
              </a:buClr>
              <a:buFont typeface="幼圆" panose="02010509060101010101" pitchFamily="49" charset="-122"/>
              <a:buChar char=" "/>
              <a:defRPr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最大功率值</a:t>
            </a:r>
            <a:endParaRPr lang="zh-CN" altLang="en-US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1520" y="2770628"/>
            <a:ext cx="8784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</a:rPr>
              <a:t>3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宋体" panose="02010600030101010101" pitchFamily="2" charset="-122"/>
              </a:rPr>
              <a:t>、利用最大功率传输定理得负载电阻值</a:t>
            </a:r>
            <a:r>
              <a:rPr lang="en-US" altLang="zh-CN" sz="2800" b="1" i="1" dirty="0">
                <a:solidFill>
                  <a:srgbClr val="FF0000"/>
                </a:solidFill>
              </a:rPr>
              <a:t>R</a:t>
            </a:r>
            <a:r>
              <a:rPr lang="en-US" altLang="zh-CN" sz="2800" b="1" baseline="-25000" dirty="0">
                <a:solidFill>
                  <a:srgbClr val="FF0000"/>
                </a:solidFill>
              </a:rPr>
              <a:t>L</a:t>
            </a:r>
            <a:r>
              <a:rPr lang="en-US" altLang="zh-CN" sz="2800" b="1" dirty="0">
                <a:solidFill>
                  <a:srgbClr val="FF0000"/>
                </a:solidFill>
              </a:rPr>
              <a:t>=</a:t>
            </a:r>
            <a:r>
              <a:rPr lang="en-US" altLang="zh-CN" sz="2800" b="1" i="1" dirty="0">
                <a:solidFill>
                  <a:srgbClr val="FF0000"/>
                </a:solidFill>
              </a:rPr>
              <a:t>R</a:t>
            </a:r>
            <a:r>
              <a:rPr lang="en-US" altLang="zh-CN" sz="2800" b="1" baseline="-25000" dirty="0">
                <a:solidFill>
                  <a:srgbClr val="FF0000"/>
                </a:solidFill>
              </a:rPr>
              <a:t>0</a:t>
            </a:r>
            <a:r>
              <a:rPr lang="zh-CN" altLang="en-US" sz="2800" b="1" baseline="-25000" dirty="0">
                <a:solidFill>
                  <a:srgbClr val="FF0000"/>
                </a:solidFill>
              </a:rPr>
              <a:t> </a:t>
            </a:r>
            <a:r>
              <a:rPr lang="zh-CN" altLang="en-US" sz="2800" b="1" dirty="0">
                <a:solidFill>
                  <a:srgbClr val="FF0000"/>
                </a:solidFill>
              </a:rPr>
              <a:t> ；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</a:endParaRPr>
          </a:p>
        </p:txBody>
      </p:sp>
      <p:graphicFrame>
        <p:nvGraphicFramePr>
          <p:cNvPr id="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9866288"/>
              </p:ext>
            </p:extLst>
          </p:nvPr>
        </p:nvGraphicFramePr>
        <p:xfrm>
          <a:off x="3386138" y="3441700"/>
          <a:ext cx="2054225" cy="1201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787320" imgH="457200" progId="Equation.DSMT4">
                  <p:embed/>
                </p:oleObj>
              </mc:Choice>
              <mc:Fallback>
                <p:oleObj name="Equation" r:id="rId2" imgW="787320" imgH="457200" progId="Equation.DSMT4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6138" y="3441700"/>
                        <a:ext cx="2054225" cy="120173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6">
            <a:extLst>
              <a:ext uri="{FF2B5EF4-FFF2-40B4-BE49-F238E27FC236}">
                <a16:creationId xmlns:a16="http://schemas.microsoft.com/office/drawing/2014/main" id="{1D2D2A88-E5AC-48F9-96E5-F8FF018685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2283804"/>
            <a:ext cx="902683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just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"/>
              <a:defRPr sz="2400">
                <a:solidFill>
                  <a:srgbClr val="1A93C8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  <a:lvl2pPr marL="742950" indent="-285750">
              <a:lnSpc>
                <a:spcPct val="120000"/>
              </a:lnSpc>
              <a:spcAft>
                <a:spcPts val="600"/>
              </a:spcAft>
              <a:buClr>
                <a:srgbClr val="A1BBEE"/>
              </a:buClr>
              <a:buFont typeface="幼圆" panose="02010509060101010101" pitchFamily="49" charset="-122"/>
              <a:buChar char=" "/>
              <a:defRPr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00"/>
                </a:solidFill>
                <a:latin typeface="+mn-ea"/>
                <a:ea typeface="+mn-ea"/>
              </a:rPr>
              <a:t>2</a:t>
            </a:r>
            <a:r>
              <a:rPr lang="zh-CN" altLang="en-US" sz="2800" b="1">
                <a:solidFill>
                  <a:srgbClr val="000000"/>
                </a:solidFill>
                <a:latin typeface="+mn-ea"/>
                <a:ea typeface="+mn-ea"/>
              </a:rPr>
              <a:t>、</a:t>
            </a:r>
            <a:r>
              <a:rPr lang="zh-CN" altLang="en-US" sz="2800" b="1" dirty="0">
                <a:solidFill>
                  <a:srgbClr val="000000"/>
                </a:solidFill>
                <a:latin typeface="+mn-ea"/>
                <a:ea typeface="+mn-ea"/>
              </a:rPr>
              <a:t>求线性含源二端网络的</a:t>
            </a:r>
            <a:r>
              <a:rPr lang="zh-CN" altLang="en-US" sz="2800" b="1">
                <a:solidFill>
                  <a:srgbClr val="FF0000"/>
                </a:solidFill>
                <a:latin typeface="+mn-ea"/>
                <a:ea typeface="+mn-ea"/>
              </a:rPr>
              <a:t>戴维南等效电路，求</a:t>
            </a:r>
            <a:r>
              <a:rPr lang="en-US" altLang="zh-CN" sz="2800" b="1" i="1">
                <a:solidFill>
                  <a:srgbClr val="FF0000"/>
                </a:solidFill>
                <a:latin typeface="+mj-lt"/>
                <a:ea typeface="+mn-ea"/>
              </a:rPr>
              <a:t>u</a:t>
            </a:r>
            <a:r>
              <a:rPr lang="en-US" altLang="zh-CN" sz="2800" b="1" baseline="-25000">
                <a:solidFill>
                  <a:srgbClr val="FF0000"/>
                </a:solidFill>
                <a:latin typeface="+mj-lt"/>
                <a:ea typeface="+mn-ea"/>
              </a:rPr>
              <a:t>oc</a:t>
            </a:r>
            <a:r>
              <a:rPr lang="en-US" altLang="zh-CN" sz="2800" b="1">
                <a:solidFill>
                  <a:srgbClr val="FF0000"/>
                </a:solidFill>
                <a:latin typeface="+mj-lt"/>
                <a:ea typeface="+mn-ea"/>
              </a:rPr>
              <a:t>,</a:t>
            </a:r>
            <a:r>
              <a:rPr lang="en-US" altLang="zh-CN" sz="2800" b="1" i="1">
                <a:solidFill>
                  <a:srgbClr val="FF0000"/>
                </a:solidFill>
                <a:latin typeface="+mj-lt"/>
                <a:ea typeface="+mn-ea"/>
              </a:rPr>
              <a:t>R</a:t>
            </a:r>
            <a:r>
              <a:rPr lang="en-US" altLang="zh-CN" sz="2800" b="1" baseline="-25000">
                <a:solidFill>
                  <a:srgbClr val="FF0000"/>
                </a:solidFill>
                <a:latin typeface="+mj-lt"/>
                <a:ea typeface="+mn-ea"/>
              </a:rPr>
              <a:t>0</a:t>
            </a:r>
            <a:r>
              <a:rPr lang="zh-CN" altLang="en-US" sz="2800" b="1">
                <a:solidFill>
                  <a:srgbClr val="FF0000"/>
                </a:solidFill>
                <a:latin typeface="+mj-lt"/>
                <a:ea typeface="+mn-ea"/>
              </a:rPr>
              <a:t>；</a:t>
            </a:r>
            <a:endParaRPr lang="zh-CN" altLang="en-US" sz="2800" b="1" dirty="0">
              <a:solidFill>
                <a:schemeClr val="accent2">
                  <a:lumMod val="50000"/>
                </a:schemeClr>
              </a:solidFill>
              <a:latin typeface="+mj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959162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3" y="1247895"/>
            <a:ext cx="3858221" cy="2219911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221595" y="289885"/>
            <a:ext cx="8856662" cy="954107"/>
            <a:chOff x="221595" y="327017"/>
            <a:chExt cx="8856662" cy="954107"/>
          </a:xfrm>
        </p:grpSpPr>
        <p:sp>
          <p:nvSpPr>
            <p:cNvPr id="13" name="AutoShape 93"/>
            <p:cNvSpPr>
              <a:spLocks noChangeArrowheads="1"/>
            </p:cNvSpPr>
            <p:nvPr/>
          </p:nvSpPr>
          <p:spPr bwMode="auto">
            <a:xfrm>
              <a:off x="221595" y="416421"/>
              <a:ext cx="8856662" cy="815715"/>
            </a:xfrm>
            <a:prstGeom prst="roundRect">
              <a:avLst>
                <a:gd name="adj" fmla="val 16301"/>
              </a:avLst>
            </a:prstGeom>
            <a:gradFill rotWithShape="1">
              <a:gsLst>
                <a:gs pos="0">
                  <a:srgbClr val="9C9CFF"/>
                </a:gs>
                <a:gs pos="35001">
                  <a:srgbClr val="BABAFF"/>
                </a:gs>
                <a:gs pos="100000">
                  <a:srgbClr val="E4E4FF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endParaRPr>
            </a:p>
          </p:txBody>
        </p:sp>
        <p:sp>
          <p:nvSpPr>
            <p:cNvPr id="2" name="Text Box 2"/>
            <p:cNvSpPr txBox="1">
              <a:spLocks noChangeArrowheads="1"/>
            </p:cNvSpPr>
            <p:nvPr/>
          </p:nvSpPr>
          <p:spPr bwMode="auto">
            <a:xfrm>
              <a:off x="354131" y="327017"/>
              <a:ext cx="8208912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 type="none" w="med" len="sm"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>
                <a:spcBef>
                  <a:spcPct val="0"/>
                </a:spcBef>
                <a:buFontTx/>
                <a:buNone/>
              </a:pPr>
              <a:r>
                <a:rPr lang="en-US" altLang="zh-CN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【</a:t>
              </a:r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例</a:t>
              </a:r>
              <a:r>
                <a:rPr lang="en-US" altLang="zh-CN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】 </a:t>
              </a:r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图</a:t>
              </a:r>
              <a:r>
                <a:rPr lang="en-US" altLang="zh-CN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(a)</a:t>
              </a:r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所示电路，试求电阻</a:t>
              </a:r>
              <a:r>
                <a:rPr lang="en-US" altLang="zh-CN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R</a:t>
              </a:r>
              <a:r>
                <a:rPr lang="en-US" altLang="zh-CN" sz="2800" b="1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L</a:t>
              </a:r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为何值时获最大功率</a:t>
              </a:r>
              <a:r>
                <a:rPr lang="en-US" altLang="zh-CN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,</a:t>
              </a:r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此时最大功率是多少</a:t>
              </a:r>
              <a:r>
                <a:rPr lang="en-US" altLang="zh-CN" sz="2800" b="1" noProof="1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？     </a:t>
              </a:r>
              <a:endPara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endParaRPr>
            </a:p>
          </p:txBody>
        </p:sp>
      </p:grpSp>
      <p:sp>
        <p:nvSpPr>
          <p:cNvPr id="7" name="Text Box 23"/>
          <p:cNvSpPr txBox="1">
            <a:spLocks noChangeArrowheads="1"/>
          </p:cNvSpPr>
          <p:nvPr/>
        </p:nvSpPr>
        <p:spPr bwMode="auto">
          <a:xfrm>
            <a:off x="467544" y="4489471"/>
            <a:ext cx="576088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800" b="1" noProof="1">
                <a:latin typeface="+mn-lt"/>
                <a:ea typeface="+mn-ea"/>
              </a:rPr>
              <a:t>a)</a:t>
            </a:r>
            <a:r>
              <a:rPr lang="zh-CN" altLang="en-US" sz="2800" b="1" noProof="1">
                <a:latin typeface="+mn-ea"/>
                <a:ea typeface="+mn-ea"/>
              </a:rPr>
              <a:t>求开路电压</a:t>
            </a:r>
            <a:r>
              <a:rPr lang="en-US" altLang="zh-CN" sz="2800" b="1" i="1" dirty="0">
                <a:latin typeface="+mj-lt"/>
                <a:ea typeface="+mn-ea"/>
              </a:rPr>
              <a:t>u</a:t>
            </a:r>
            <a:r>
              <a:rPr lang="en-US" altLang="zh-CN" sz="2800" b="1" dirty="0">
                <a:latin typeface="+mj-lt"/>
                <a:ea typeface="+mn-ea"/>
              </a:rPr>
              <a:t> </a:t>
            </a:r>
            <a:r>
              <a:rPr lang="en-US" altLang="zh-CN" sz="2800" b="1" baseline="-25000" noProof="1">
                <a:latin typeface="+mj-lt"/>
                <a:ea typeface="+mn-ea"/>
              </a:rPr>
              <a:t>OC</a:t>
            </a:r>
            <a:endParaRPr lang="en-US" altLang="zh-CN" sz="2800" b="1" dirty="0">
              <a:latin typeface="+mj-lt"/>
              <a:ea typeface="+mn-ea"/>
            </a:endParaRPr>
          </a:p>
        </p:txBody>
      </p:sp>
      <p:graphicFrame>
        <p:nvGraphicFramePr>
          <p:cNvPr id="8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438442"/>
              </p:ext>
            </p:extLst>
          </p:nvPr>
        </p:nvGraphicFramePr>
        <p:xfrm>
          <a:off x="4311474" y="4476080"/>
          <a:ext cx="2476500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015920" imgH="228600" progId="Equation.DSMT4">
                  <p:embed/>
                </p:oleObj>
              </mc:Choice>
              <mc:Fallback>
                <p:oleObj name="Equation" r:id="rId3" imgW="1015920" imgH="228600" progId="Equation.DSMT4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1474" y="4476080"/>
                        <a:ext cx="2476500" cy="576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21595" y="3487331"/>
            <a:ext cx="89402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800" b="1" noProof="1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解</a:t>
            </a: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:</a:t>
            </a:r>
            <a:endParaRPr lang="zh-CN" altLang="en-US" sz="3600" b="1" baseline="-25000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11442" y="3535364"/>
            <a:ext cx="708894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noProof="1">
                <a:solidFill>
                  <a:srgbClr val="FF0000"/>
                </a:solidFill>
                <a:latin typeface="+mn-ea"/>
              </a:rPr>
              <a:t>1</a:t>
            </a:r>
            <a:r>
              <a:rPr lang="zh-CN" altLang="en-US" sz="2800" b="1" noProof="1">
                <a:solidFill>
                  <a:srgbClr val="FF0000"/>
                </a:solidFill>
                <a:latin typeface="+mn-ea"/>
              </a:rPr>
              <a:t>、负载</a:t>
            </a:r>
            <a:r>
              <a:rPr lang="en-US" altLang="zh-CN" sz="2800" b="1" noProof="1">
                <a:solidFill>
                  <a:srgbClr val="FF0000"/>
                </a:solidFill>
                <a:latin typeface="+mj-lt"/>
              </a:rPr>
              <a:t>R</a:t>
            </a:r>
            <a:r>
              <a:rPr lang="en-US" altLang="zh-CN" sz="2800" b="1" baseline="-25000" noProof="1">
                <a:solidFill>
                  <a:srgbClr val="FF0000"/>
                </a:solidFill>
                <a:latin typeface="+mj-lt"/>
              </a:rPr>
              <a:t>L</a:t>
            </a:r>
            <a:r>
              <a:rPr lang="zh-CN" altLang="en-US" sz="2800" b="1" noProof="1">
                <a:solidFill>
                  <a:srgbClr val="FF0000"/>
                </a:solidFill>
                <a:latin typeface="+mj-lt"/>
              </a:rPr>
              <a:t>支</a:t>
            </a:r>
            <a:r>
              <a:rPr lang="zh-CN" altLang="en-US" sz="2800" b="1" noProof="1">
                <a:solidFill>
                  <a:srgbClr val="FF0000"/>
                </a:solidFill>
                <a:latin typeface="+mn-ea"/>
              </a:rPr>
              <a:t>路先移去，将</a:t>
            </a:r>
            <a:r>
              <a:rPr lang="en-US" altLang="zh-CN" sz="2800" b="1" noProof="1">
                <a:solidFill>
                  <a:srgbClr val="FF0000"/>
                </a:solidFill>
                <a:latin typeface="+mn-ea"/>
              </a:rPr>
              <a:t>a、b</a:t>
            </a:r>
            <a:r>
              <a:rPr lang="zh-CN" altLang="en-US" sz="2800" b="1" noProof="1">
                <a:solidFill>
                  <a:srgbClr val="FF0000"/>
                </a:solidFill>
                <a:latin typeface="+mn-ea"/>
              </a:rPr>
              <a:t>以左化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</a:rPr>
              <a:t>为等效戴维南</a:t>
            </a:r>
            <a:r>
              <a:rPr lang="zh-CN" altLang="en-US" sz="2800" b="1" noProof="1">
                <a:solidFill>
                  <a:srgbClr val="FF0000"/>
                </a:solidFill>
                <a:latin typeface="+mn-ea"/>
              </a:rPr>
              <a:t>电路</a:t>
            </a:r>
            <a:r>
              <a:rPr lang="en-US" altLang="en-US" sz="2800" b="1" noProof="1">
                <a:solidFill>
                  <a:schemeClr val="bg1"/>
                </a:solidFill>
                <a:latin typeface="宋体" panose="02010600030101010101" pitchFamily="2" charset="-122"/>
              </a:rPr>
              <a:t> </a:t>
            </a:r>
            <a:endParaRPr lang="zh-CN" altLang="en-US" sz="2800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180E5EC2-DFBA-4DC8-BE5F-BA283D6423E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504" y="1284409"/>
            <a:ext cx="3858221" cy="1945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0754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7F52CEA6-3D98-4605-8D86-A7B37FFF4D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55416"/>
            <a:ext cx="4067944" cy="2050922"/>
          </a:xfrm>
          <a:prstGeom prst="rect">
            <a:avLst/>
          </a:prstGeom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86671" y="3469913"/>
            <a:ext cx="69233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800" b="1" noProof="1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解</a:t>
            </a: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:</a:t>
            </a:r>
            <a:r>
              <a:rPr lang="en-US" altLang="en-US" sz="2800" b="1" noProof="1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  </a:t>
            </a:r>
            <a:r>
              <a:rPr lang="en-US" altLang="en-US" sz="2800" b="1" noProof="1">
                <a:solidFill>
                  <a:srgbClr val="FF0000"/>
                </a:solidFill>
                <a:latin typeface="+mn-ea"/>
                <a:ea typeface="+mn-ea"/>
              </a:rPr>
              <a:t>1</a:t>
            </a:r>
            <a:r>
              <a:rPr lang="zh-CN" altLang="en-US" sz="2800" b="1" noProof="1">
                <a:solidFill>
                  <a:srgbClr val="FF0000"/>
                </a:solidFill>
                <a:latin typeface="+mn-ea"/>
                <a:ea typeface="+mn-ea"/>
              </a:rPr>
              <a:t>、将</a:t>
            </a:r>
            <a:r>
              <a:rPr lang="en-US" altLang="zh-CN" sz="2800" b="1" noProof="1">
                <a:solidFill>
                  <a:srgbClr val="FF0000"/>
                </a:solidFill>
                <a:latin typeface="+mn-ea"/>
                <a:ea typeface="+mn-ea"/>
              </a:rPr>
              <a:t>a、b</a:t>
            </a:r>
            <a:r>
              <a:rPr lang="zh-CN" altLang="en-US" sz="2800" b="1" noProof="1">
                <a:solidFill>
                  <a:srgbClr val="FF0000"/>
                </a:solidFill>
                <a:latin typeface="+mn-ea"/>
                <a:ea typeface="+mn-ea"/>
              </a:rPr>
              <a:t>以左化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为等效戴维南</a:t>
            </a:r>
            <a:r>
              <a:rPr lang="zh-CN" altLang="en-US" sz="2800" b="1" noProof="1">
                <a:solidFill>
                  <a:srgbClr val="FF0000"/>
                </a:solidFill>
                <a:latin typeface="+mn-ea"/>
                <a:ea typeface="+mn-ea"/>
              </a:rPr>
              <a:t>电路。</a:t>
            </a:r>
            <a:r>
              <a:rPr lang="en-US" altLang="en-US" sz="2800" b="1" noProof="1">
                <a:solidFill>
                  <a:schemeClr val="bg1"/>
                </a:solidFill>
                <a:latin typeface="宋体" panose="02010600030101010101" pitchFamily="2" charset="-122"/>
              </a:rPr>
              <a:t>  </a:t>
            </a:r>
            <a:endParaRPr lang="zh-CN" altLang="en-US" sz="2800" b="1" baseline="-25000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6" name="Text Box 23"/>
          <p:cNvSpPr txBox="1">
            <a:spLocks noChangeArrowheads="1"/>
          </p:cNvSpPr>
          <p:nvPr/>
        </p:nvSpPr>
        <p:spPr bwMode="auto">
          <a:xfrm>
            <a:off x="283223" y="3993133"/>
            <a:ext cx="5760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400" b="1" noProof="1">
                <a:latin typeface="+mn-lt"/>
                <a:ea typeface="+mn-ea"/>
              </a:rPr>
              <a:t>b)</a:t>
            </a:r>
            <a:r>
              <a:rPr lang="zh-CN" altLang="en-US" sz="2400" b="1" noProof="1">
                <a:latin typeface="+mn-ea"/>
                <a:ea typeface="+mn-ea"/>
              </a:rPr>
              <a:t>求等效电阻</a:t>
            </a:r>
            <a:r>
              <a:rPr lang="en-US" altLang="zh-CN" sz="2400" b="1" i="1" dirty="0">
                <a:latin typeface="+mj-lt"/>
                <a:ea typeface="+mn-ea"/>
              </a:rPr>
              <a:t>R</a:t>
            </a:r>
            <a:r>
              <a:rPr lang="en-US" altLang="zh-CN" sz="2400" b="1" baseline="-25000" noProof="1">
                <a:latin typeface="+mj-lt"/>
                <a:ea typeface="+mn-ea"/>
              </a:rPr>
              <a:t>0</a:t>
            </a:r>
            <a:r>
              <a:rPr lang="zh-CN" altLang="en-US" sz="2400" b="1" noProof="1">
                <a:latin typeface="+mj-lt"/>
                <a:ea typeface="+mn-ea"/>
              </a:rPr>
              <a:t>。</a:t>
            </a:r>
            <a:endParaRPr lang="en-US" altLang="zh-CN" sz="2400" b="1" dirty="0">
              <a:latin typeface="+mj-lt"/>
              <a:ea typeface="+mn-ea"/>
            </a:endParaRPr>
          </a:p>
        </p:txBody>
      </p:sp>
      <p:graphicFrame>
        <p:nvGraphicFramePr>
          <p:cNvPr id="7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6072917"/>
              </p:ext>
            </p:extLst>
          </p:nvPr>
        </p:nvGraphicFramePr>
        <p:xfrm>
          <a:off x="421407" y="4569422"/>
          <a:ext cx="2830512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396800" imgH="177480" progId="Equation.DSMT4">
                  <p:embed/>
                </p:oleObj>
              </mc:Choice>
              <mc:Fallback>
                <p:oleObj name="Equation" r:id="rId3" imgW="1396800" imgH="177480" progId="Equation.DSMT4">
                  <p:embed/>
                  <p:pic>
                    <p:nvPicPr>
                      <p:cNvPr id="0" name="Picture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407" y="4569422"/>
                        <a:ext cx="2830512" cy="373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4103095"/>
              </p:ext>
            </p:extLst>
          </p:nvPr>
        </p:nvGraphicFramePr>
        <p:xfrm>
          <a:off x="4967288" y="4349750"/>
          <a:ext cx="159385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787320" imgH="393480" progId="Equation.DSMT4">
                  <p:embed/>
                </p:oleObj>
              </mc:Choice>
              <mc:Fallback>
                <p:oleObj name="Equation" r:id="rId5" imgW="787320" imgH="393480" progId="Equation.DSMT4">
                  <p:embed/>
                  <p:pic>
                    <p:nvPicPr>
                      <p:cNvPr id="0" name="Picture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7288" y="4349750"/>
                        <a:ext cx="1593850" cy="825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右箭头 10"/>
          <p:cNvSpPr/>
          <p:nvPr/>
        </p:nvSpPr>
        <p:spPr bwMode="auto">
          <a:xfrm>
            <a:off x="3567917" y="4573266"/>
            <a:ext cx="978408" cy="484632"/>
          </a:xfrm>
          <a:prstGeom prst="rightArrow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21595" y="289885"/>
            <a:ext cx="8856662" cy="954107"/>
            <a:chOff x="221595" y="327017"/>
            <a:chExt cx="8856662" cy="954107"/>
          </a:xfrm>
        </p:grpSpPr>
        <p:sp>
          <p:nvSpPr>
            <p:cNvPr id="16" name="AutoShape 93"/>
            <p:cNvSpPr>
              <a:spLocks noChangeArrowheads="1"/>
            </p:cNvSpPr>
            <p:nvPr/>
          </p:nvSpPr>
          <p:spPr bwMode="auto">
            <a:xfrm>
              <a:off x="221595" y="416421"/>
              <a:ext cx="8856662" cy="815715"/>
            </a:xfrm>
            <a:prstGeom prst="roundRect">
              <a:avLst>
                <a:gd name="adj" fmla="val 16301"/>
              </a:avLst>
            </a:prstGeom>
            <a:gradFill rotWithShape="1">
              <a:gsLst>
                <a:gs pos="0">
                  <a:srgbClr val="9C9CFF"/>
                </a:gs>
                <a:gs pos="35001">
                  <a:srgbClr val="BABAFF"/>
                </a:gs>
                <a:gs pos="100000">
                  <a:srgbClr val="E4E4FF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endParaRPr>
            </a:p>
          </p:txBody>
        </p:sp>
        <p:sp>
          <p:nvSpPr>
            <p:cNvPr id="17" name="Text Box 2"/>
            <p:cNvSpPr txBox="1">
              <a:spLocks noChangeArrowheads="1"/>
            </p:cNvSpPr>
            <p:nvPr/>
          </p:nvSpPr>
          <p:spPr bwMode="auto">
            <a:xfrm>
              <a:off x="354131" y="327017"/>
              <a:ext cx="8208912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 type="none" w="med" len="sm"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>
                <a:spcBef>
                  <a:spcPct val="0"/>
                </a:spcBef>
                <a:buFontTx/>
                <a:buNone/>
              </a:pPr>
              <a:r>
                <a:rPr lang="en-US" altLang="zh-CN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【</a:t>
              </a:r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例</a:t>
              </a:r>
              <a:r>
                <a:rPr lang="en-US" altLang="zh-CN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】 </a:t>
              </a:r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图</a:t>
              </a:r>
              <a:r>
                <a:rPr lang="en-US" altLang="zh-CN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(a)</a:t>
              </a:r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所示电路，试求电阻</a:t>
              </a:r>
              <a:r>
                <a:rPr lang="en-US" altLang="zh-CN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R</a:t>
              </a:r>
              <a:r>
                <a:rPr lang="en-US" altLang="zh-CN" sz="2800" b="1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L</a:t>
              </a:r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为何值时获最大功率</a:t>
              </a:r>
              <a:r>
                <a:rPr lang="en-US" altLang="zh-CN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,</a:t>
              </a:r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此时最大功率是多少</a:t>
              </a:r>
              <a:r>
                <a:rPr lang="en-US" altLang="zh-CN" sz="2800" b="1" noProof="1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？     </a:t>
              </a:r>
              <a:endPara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endParaRPr>
            </a:p>
          </p:txBody>
        </p:sp>
      </p:grpSp>
      <p:pic>
        <p:nvPicPr>
          <p:cNvPr id="277573" name="Picture 6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01030" y="1235944"/>
            <a:ext cx="4586369" cy="2252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椭圆形标注 8"/>
          <p:cNvSpPr/>
          <p:nvPr/>
        </p:nvSpPr>
        <p:spPr bwMode="auto">
          <a:xfrm>
            <a:off x="965085" y="2893624"/>
            <a:ext cx="2321031" cy="1065680"/>
          </a:xfrm>
          <a:prstGeom prst="wedgeEllipseCallou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宋体" pitchFamily="2" charset="-122"/>
              </a:rPr>
              <a:t> </a:t>
            </a:r>
            <a:r>
              <a:rPr kumimoji="1" lang="zh-CN" alt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latin typeface="Times New Roman" pitchFamily="18" charset="0"/>
                <a:ea typeface="宋体" pitchFamily="2" charset="-122"/>
              </a:rPr>
              <a:t>用加压求流法求解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C210D76-8A19-4B37-9DC2-6A1E76B330EF}"/>
              </a:ext>
            </a:extLst>
          </p:cNvPr>
          <p:cNvSpPr/>
          <p:nvPr/>
        </p:nvSpPr>
        <p:spPr bwMode="auto">
          <a:xfrm>
            <a:off x="8178915" y="1636872"/>
            <a:ext cx="288032" cy="136692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B8CCD2AB-C49B-4C81-A853-7C763D002849}"/>
              </a:ext>
            </a:extLst>
          </p:cNvPr>
          <p:cNvGrpSpPr/>
          <p:nvPr/>
        </p:nvGrpSpPr>
        <p:grpSpPr>
          <a:xfrm>
            <a:off x="8322931" y="1419837"/>
            <a:ext cx="362316" cy="1892930"/>
            <a:chOff x="8741589" y="3023533"/>
            <a:chExt cx="362316" cy="1892930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6EF3A081-B7CF-4340-9DD4-21693807F1F5}"/>
                </a:ext>
              </a:extLst>
            </p:cNvPr>
            <p:cNvSpPr txBox="1"/>
            <p:nvPr/>
          </p:nvSpPr>
          <p:spPr>
            <a:xfrm>
              <a:off x="8741589" y="3023533"/>
              <a:ext cx="3577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rgbClr val="FF0000"/>
                  </a:solidFill>
                </a:rPr>
                <a:t>+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4C670FE8-B6B3-47B2-A1E2-9BB654E32219}"/>
                </a:ext>
              </a:extLst>
            </p:cNvPr>
            <p:cNvSpPr txBox="1"/>
            <p:nvPr/>
          </p:nvSpPr>
          <p:spPr>
            <a:xfrm>
              <a:off x="8804516" y="4454798"/>
              <a:ext cx="2872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rgbClr val="FF0000"/>
                  </a:solidFill>
                </a:rPr>
                <a:t>-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D11CFEAC-7B67-4772-991D-8342D0A3F6F0}"/>
                </a:ext>
              </a:extLst>
            </p:cNvPr>
            <p:cNvSpPr txBox="1"/>
            <p:nvPr/>
          </p:nvSpPr>
          <p:spPr>
            <a:xfrm>
              <a:off x="8765351" y="3762300"/>
              <a:ext cx="3385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i="1" dirty="0">
                  <a:solidFill>
                    <a:srgbClr val="FF0000"/>
                  </a:solidFill>
                </a:rPr>
                <a:t>u</a:t>
              </a:r>
              <a:endParaRPr lang="zh-CN" altLang="en-US" b="1" i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95629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7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 animBg="1"/>
      <p:bldP spid="9" grpId="0" animBg="1"/>
      <p:bldP spid="9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4"/>
          <p:cNvGrpSpPr/>
          <p:nvPr/>
        </p:nvGrpSpPr>
        <p:grpSpPr>
          <a:xfrm>
            <a:off x="221595" y="289885"/>
            <a:ext cx="8856662" cy="954107"/>
            <a:chOff x="221595" y="327017"/>
            <a:chExt cx="8856662" cy="954107"/>
          </a:xfrm>
        </p:grpSpPr>
        <p:sp>
          <p:nvSpPr>
            <p:cNvPr id="16" name="AutoShape 93"/>
            <p:cNvSpPr>
              <a:spLocks noChangeArrowheads="1"/>
            </p:cNvSpPr>
            <p:nvPr/>
          </p:nvSpPr>
          <p:spPr bwMode="auto">
            <a:xfrm>
              <a:off x="221595" y="416421"/>
              <a:ext cx="8856662" cy="815715"/>
            </a:xfrm>
            <a:prstGeom prst="roundRect">
              <a:avLst>
                <a:gd name="adj" fmla="val 16301"/>
              </a:avLst>
            </a:prstGeom>
            <a:gradFill rotWithShape="1">
              <a:gsLst>
                <a:gs pos="0">
                  <a:srgbClr val="9C9CFF"/>
                </a:gs>
                <a:gs pos="35001">
                  <a:srgbClr val="BABAFF"/>
                </a:gs>
                <a:gs pos="100000">
                  <a:srgbClr val="E4E4FF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endParaRPr>
            </a:p>
          </p:txBody>
        </p:sp>
        <p:sp>
          <p:nvSpPr>
            <p:cNvPr id="17" name="Text Box 2"/>
            <p:cNvSpPr txBox="1">
              <a:spLocks noChangeArrowheads="1"/>
            </p:cNvSpPr>
            <p:nvPr/>
          </p:nvSpPr>
          <p:spPr bwMode="auto">
            <a:xfrm>
              <a:off x="354131" y="327017"/>
              <a:ext cx="8208912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 type="none" w="med" len="sm"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>
                <a:spcBef>
                  <a:spcPct val="0"/>
                </a:spcBef>
                <a:buFontTx/>
                <a:buNone/>
              </a:pPr>
              <a:r>
                <a:rPr lang="en-US" altLang="zh-CN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【</a:t>
              </a:r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例</a:t>
              </a:r>
              <a:r>
                <a:rPr lang="en-US" altLang="zh-CN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】 </a:t>
              </a:r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图</a:t>
              </a:r>
              <a:r>
                <a:rPr lang="en-US" altLang="zh-CN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(a)</a:t>
              </a:r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所示电路，试求电阻</a:t>
              </a:r>
              <a:r>
                <a:rPr lang="en-US" altLang="zh-CN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R</a:t>
              </a:r>
              <a:r>
                <a:rPr lang="en-US" altLang="zh-CN" sz="2800" b="1" baseline="-25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L</a:t>
              </a:r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为何值时获最大功率</a:t>
              </a:r>
              <a:r>
                <a:rPr lang="en-US" altLang="zh-CN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,</a:t>
              </a:r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此时最大功率是多少</a:t>
              </a:r>
              <a:r>
                <a:rPr lang="en-US" altLang="zh-CN" sz="2800" b="1" noProof="1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  <a:ea typeface="+mn-ea"/>
                </a:rPr>
                <a:t>？     </a:t>
              </a:r>
              <a:endPara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endParaRPr>
            </a:p>
          </p:txBody>
        </p:sp>
      </p:grpSp>
      <p:graphicFrame>
        <p:nvGraphicFramePr>
          <p:cNvPr id="13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1816532"/>
              </p:ext>
            </p:extLst>
          </p:nvPr>
        </p:nvGraphicFramePr>
        <p:xfrm>
          <a:off x="4930775" y="2554288"/>
          <a:ext cx="2057400" cy="573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50680" imgH="228600" progId="Equation.DSMT4">
                  <p:embed/>
                </p:oleObj>
              </mc:Choice>
              <mc:Fallback>
                <p:oleObj name="Equation" r:id="rId2" imgW="850680" imgH="2286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0775" y="2554288"/>
                        <a:ext cx="2057400" cy="573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230026" y="3982832"/>
            <a:ext cx="350437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med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</a:rPr>
              <a:t>3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、电阻获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最大功率</a:t>
            </a:r>
            <a:endParaRPr lang="zh-CN" altLang="en-US" sz="2800" b="1" baseline="-25000" dirty="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</a:endParaRPr>
          </a:p>
        </p:txBody>
      </p:sp>
      <p:graphicFrame>
        <p:nvGraphicFramePr>
          <p:cNvPr id="1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1664945"/>
              </p:ext>
            </p:extLst>
          </p:nvPr>
        </p:nvGraphicFramePr>
        <p:xfrm>
          <a:off x="4286250" y="3571875"/>
          <a:ext cx="4175125" cy="1201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600200" imgH="457200" progId="Equation.DSMT4">
                  <p:embed/>
                </p:oleObj>
              </mc:Choice>
              <mc:Fallback>
                <p:oleObj name="Equation" r:id="rId4" imgW="1600200" imgH="4572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0" y="3571875"/>
                        <a:ext cx="4175125" cy="1201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矩形 17"/>
          <p:cNvSpPr/>
          <p:nvPr/>
        </p:nvSpPr>
        <p:spPr>
          <a:xfrm>
            <a:off x="4429123" y="1357304"/>
            <a:ext cx="40322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、最大功率传输定理</a:t>
            </a:r>
            <a:endParaRPr lang="zh-CN" altLang="en-US" sz="2800" b="1" baseline="-25000" dirty="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</a:endParaRPr>
          </a:p>
        </p:txBody>
      </p:sp>
      <p:sp>
        <p:nvSpPr>
          <p:cNvPr id="20" name="AutoShape 8"/>
          <p:cNvSpPr>
            <a:spLocks noChangeArrowheads="1"/>
          </p:cNvSpPr>
          <p:nvPr/>
        </p:nvSpPr>
        <p:spPr bwMode="auto">
          <a:xfrm>
            <a:off x="3500430" y="4071948"/>
            <a:ext cx="571504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sp>
        <p:nvSpPr>
          <p:cNvPr id="21" name="AutoShape 8"/>
          <p:cNvSpPr>
            <a:spLocks noChangeArrowheads="1"/>
          </p:cNvSpPr>
          <p:nvPr/>
        </p:nvSpPr>
        <p:spPr bwMode="auto">
          <a:xfrm rot="5400000">
            <a:off x="5619756" y="2088130"/>
            <a:ext cx="571504" cy="381000"/>
          </a:xfrm>
          <a:prstGeom prst="rightArrow">
            <a:avLst>
              <a:gd name="adj1" fmla="val 50000"/>
              <a:gd name="adj2" fmla="val 65000"/>
            </a:avLst>
          </a:prstGeom>
          <a:gradFill rotWithShape="0">
            <a:gsLst>
              <a:gs pos="0">
                <a:srgbClr val="00576F"/>
              </a:gs>
              <a:gs pos="50000">
                <a:srgbClr val="00BDF0"/>
              </a:gs>
              <a:gs pos="100000">
                <a:srgbClr val="00576F"/>
              </a:gs>
            </a:gsLst>
            <a:lin ang="27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00BDF0"/>
            </a:extrusionClr>
          </a:sp3d>
        </p:spPr>
        <p:txBody>
          <a:bodyPr wrap="none" lIns="73025" tIns="36512" rIns="73025" bIns="36512" anchor="ctr">
            <a:flatTx/>
          </a:bodyPr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9301A56-6E00-4973-B56E-089DE06176E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735" y="1563638"/>
            <a:ext cx="3786272" cy="190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5629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0" grpId="0" animBg="1"/>
      <p:bldP spid="21" grpId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17237</TotalTime>
  <Words>328</Words>
  <Application>Microsoft Office PowerPoint</Application>
  <PresentationFormat>全屏显示(16:9)</PresentationFormat>
  <Paragraphs>49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楷体</vt:lpstr>
      <vt:lpstr>楷体_GB2312</vt:lpstr>
      <vt:lpstr>宋体</vt:lpstr>
      <vt:lpstr>Arial</vt:lpstr>
      <vt:lpstr>Calibri</vt:lpstr>
      <vt:lpstr>Times New Roman</vt:lpstr>
      <vt:lpstr>Wingdings</vt:lpstr>
      <vt:lpstr>默认设计模板</vt:lpstr>
      <vt:lpstr>Equation</vt:lpstr>
      <vt:lpstr>CorelDRAW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shyl</dc:creator>
  <cp:lastModifiedBy>Qu Ke</cp:lastModifiedBy>
  <cp:revision>1277</cp:revision>
  <dcterms:created xsi:type="dcterms:W3CDTF">2004-09-16T03:31:17Z</dcterms:created>
  <dcterms:modified xsi:type="dcterms:W3CDTF">2022-04-11T05:22:00Z</dcterms:modified>
</cp:coreProperties>
</file>