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523" r:id="rId3"/>
    <p:sldId id="524" r:id="rId4"/>
    <p:sldId id="508" r:id="rId5"/>
    <p:sldId id="535" r:id="rId6"/>
    <p:sldId id="526" r:id="rId7"/>
    <p:sldId id="527" r:id="rId8"/>
    <p:sldId id="514" r:id="rId9"/>
    <p:sldId id="530" r:id="rId10"/>
    <p:sldId id="516" r:id="rId11"/>
    <p:sldId id="531" r:id="rId12"/>
    <p:sldId id="533" r:id="rId13"/>
    <p:sldId id="534" r:id="rId14"/>
    <p:sldId id="521" r:id="rId15"/>
    <p:sldId id="529" r:id="rId16"/>
    <p:sldId id="528" r:id="rId1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D9FF"/>
    <a:srgbClr val="FF3300"/>
    <a:srgbClr val="238D4E"/>
    <a:srgbClr val="FFC1FF"/>
    <a:srgbClr val="FF99FF"/>
    <a:srgbClr val="0070C0"/>
    <a:srgbClr val="FF66FF"/>
    <a:srgbClr val="3333FF"/>
    <a:srgbClr val="00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4633" autoAdjust="0"/>
  </p:normalViewPr>
  <p:slideViewPr>
    <p:cSldViewPr>
      <p:cViewPr varScale="1">
        <p:scale>
          <a:sx n="123" d="100"/>
          <a:sy n="123" d="100"/>
        </p:scale>
        <p:origin x="89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808" y="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2022/3/31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2022/3/31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8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973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100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10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戴维南定理和诺顿定理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互易定理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6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7.png"/><Relationship Id="rId9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12" Type="http://schemas.openxmlformats.org/officeDocument/2006/relationships/oleObject" Target="../embeddings/oleObject9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29.e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12" Type="http://schemas.openxmlformats.org/officeDocument/2006/relationships/oleObject" Target="../embeddings/oleObject12.bin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29.e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17.png"/><Relationship Id="rId3" Type="http://schemas.openxmlformats.org/officeDocument/2006/relationships/image" Target="../media/image33.png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3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12.png"/><Relationship Id="rId10" Type="http://schemas.openxmlformats.org/officeDocument/2006/relationships/image" Target="../media/image36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41.wmf"/><Relationship Id="rId18" Type="http://schemas.openxmlformats.org/officeDocument/2006/relationships/oleObject" Target="../embeddings/oleObject22.bin"/><Relationship Id="rId3" Type="http://schemas.openxmlformats.org/officeDocument/2006/relationships/image" Target="../media/image33.png"/><Relationship Id="rId21" Type="http://schemas.openxmlformats.org/officeDocument/2006/relationships/image" Target="../media/image45.wmf"/><Relationship Id="rId7" Type="http://schemas.openxmlformats.org/officeDocument/2006/relationships/image" Target="../media/image12.png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43.wmf"/><Relationship Id="rId2" Type="http://schemas.openxmlformats.org/officeDocument/2006/relationships/image" Target="../media/image9.png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3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0.wmf"/><Relationship Id="rId5" Type="http://schemas.openxmlformats.org/officeDocument/2006/relationships/image" Target="../media/image17.png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44.wmf"/><Relationship Id="rId4" Type="http://schemas.openxmlformats.org/officeDocument/2006/relationships/image" Target="../media/image10.png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7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3728" y="1923678"/>
            <a:ext cx="34323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     互易</a:t>
            </a:r>
            <a:r>
              <a:rPr lang="en-US" altLang="zh-CN" sz="36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定理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90530"/>
            <a:ext cx="1959036" cy="2681286"/>
          </a:xfrm>
          <a:prstGeom prst="rect">
            <a:avLst/>
          </a:prstGeom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95536" y="3390291"/>
            <a:ext cx="60097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对于图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(c),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有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1162" y="390530"/>
            <a:ext cx="1959796" cy="2609848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3203847" y="1059582"/>
            <a:ext cx="2045620" cy="1297854"/>
            <a:chOff x="6086009" y="1699234"/>
            <a:chExt cx="978408" cy="695216"/>
          </a:xfrm>
        </p:grpSpPr>
        <p:sp>
          <p:nvSpPr>
            <p:cNvPr id="15" name="右箭头 14"/>
            <p:cNvSpPr/>
            <p:nvPr/>
          </p:nvSpPr>
          <p:spPr bwMode="auto">
            <a:xfrm>
              <a:off x="6086009" y="1699234"/>
              <a:ext cx="978408" cy="695216"/>
            </a:xfrm>
            <a:prstGeom prst="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162671" y="1910177"/>
              <a:ext cx="680222" cy="247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电桥平衡</a:t>
              </a:r>
            </a:p>
          </p:txBody>
        </p:sp>
      </p:grpSp>
      <p:graphicFrame>
        <p:nvGraphicFramePr>
          <p:cNvPr id="1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514028"/>
              </p:ext>
            </p:extLst>
          </p:nvPr>
        </p:nvGraphicFramePr>
        <p:xfrm>
          <a:off x="3444875" y="3143250"/>
          <a:ext cx="365442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03240" imgH="419040" progId="Equation.DSMT4">
                  <p:embed/>
                </p:oleObj>
              </mc:Choice>
              <mc:Fallback>
                <p:oleObj name="Equation" r:id="rId4" imgW="1803240" imgH="419040" progId="Equation.DSMT4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75" y="3143250"/>
                        <a:ext cx="365442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377095"/>
              </p:ext>
            </p:extLst>
          </p:nvPr>
        </p:nvGraphicFramePr>
        <p:xfrm>
          <a:off x="3184525" y="4089400"/>
          <a:ext cx="2624138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95280" imgH="393480" progId="Equation.DSMT4">
                  <p:embed/>
                </p:oleObj>
              </mc:Choice>
              <mc:Fallback>
                <p:oleObj name="Equation" r:id="rId6" imgW="1295280" imgH="393480" progId="Equation.DSMT4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4525" y="4089400"/>
                        <a:ext cx="2624138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1643042" y="4286262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 bwMode="auto">
          <a:xfrm>
            <a:off x="467544" y="390530"/>
            <a:ext cx="2376264" cy="182118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9610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576644"/>
            <a:ext cx="419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17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5150" y="1461910"/>
            <a:ext cx="40576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17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646" y="1347064"/>
            <a:ext cx="4167516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"/>
          <p:cNvGrpSpPr/>
          <p:nvPr/>
        </p:nvGrpSpPr>
        <p:grpSpPr>
          <a:xfrm>
            <a:off x="271324" y="390557"/>
            <a:ext cx="8856662" cy="966270"/>
            <a:chOff x="89071" y="398132"/>
            <a:chExt cx="8856662" cy="966270"/>
          </a:xfrm>
        </p:grpSpPr>
        <p:sp>
          <p:nvSpPr>
            <p:cNvPr id="26" name="AutoShape 93"/>
            <p:cNvSpPr>
              <a:spLocks noChangeArrowheads="1"/>
            </p:cNvSpPr>
            <p:nvPr/>
          </p:nvSpPr>
          <p:spPr bwMode="auto">
            <a:xfrm>
              <a:off x="89071" y="398132"/>
              <a:ext cx="8856662" cy="966270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" name="Text Box 2"/>
            <p:cNvSpPr txBox="1">
              <a:spLocks noChangeArrowheads="1"/>
            </p:cNvSpPr>
            <p:nvPr/>
          </p:nvSpPr>
          <p:spPr bwMode="auto">
            <a:xfrm>
              <a:off x="235698" y="398132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2】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已知图（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a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）所示电路中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2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0.1A </a:t>
              </a:r>
              <a:r>
                <a:rPr lang="zh-CN" altLang="en-US" sz="2800" b="1" noProof="1"/>
                <a:t>；若将电路改为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b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）所示时，测得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1</a:t>
              </a:r>
              <a:r>
                <a:rPr lang="en-US" altLang="zh-CN" sz="2800" b="1" noProof="1"/>
                <a:t>'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0.4A</a:t>
              </a:r>
              <a:r>
                <a:rPr lang="zh-CN" altLang="en-US" sz="2800" b="1" noProof="1"/>
                <a:t>。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试求</a:t>
              </a:r>
              <a:r>
                <a:rPr lang="en-US" altLang="zh-CN" sz="2800" b="1" noProof="1"/>
                <a:t>R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之值。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83559" y="4191670"/>
            <a:ext cx="80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解：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087830" y="4226909"/>
            <a:ext cx="8208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有图</a:t>
            </a:r>
            <a:r>
              <a:rPr lang="zh-CN" altLang="en-US" sz="2400" b="1" dirty="0">
                <a:latin typeface="+mj-lt"/>
              </a:rPr>
              <a:t>（</a:t>
            </a:r>
            <a:r>
              <a:rPr lang="en-US" altLang="zh-CN" sz="2400" b="1" dirty="0">
                <a:latin typeface="+mj-lt"/>
              </a:rPr>
              <a:t>a</a:t>
            </a:r>
            <a:r>
              <a:rPr lang="zh-CN" altLang="en-US" sz="2400" b="1" dirty="0">
                <a:latin typeface="+mj-lt"/>
              </a:rPr>
              <a:t>）</a:t>
            </a:r>
            <a:r>
              <a:rPr lang="zh-CN" altLang="en-US" sz="2400" b="1" dirty="0">
                <a:latin typeface="宋体" panose="02010600030101010101" pitchFamily="2" charset="-122"/>
              </a:rPr>
              <a:t>得      </a:t>
            </a:r>
            <a:r>
              <a:rPr lang="en-US" altLang="zh-CN" sz="2400" b="1" i="1" dirty="0"/>
              <a:t>u</a:t>
            </a:r>
            <a:r>
              <a:rPr lang="en-US" altLang="zh-CN" sz="2400" b="1" baseline="-25000" dirty="0"/>
              <a:t>2</a:t>
            </a:r>
            <a:r>
              <a:rPr lang="en-US" altLang="zh-CN" sz="2400" b="1" i="1" dirty="0"/>
              <a:t>= </a:t>
            </a:r>
            <a:r>
              <a:rPr lang="en-US" altLang="zh-CN" sz="2400" b="1" dirty="0"/>
              <a:t>20</a:t>
            </a:r>
            <a:r>
              <a:rPr lang="en-US" altLang="zh-CN" sz="2400" b="1" i="1" dirty="0"/>
              <a:t>i</a:t>
            </a:r>
            <a:r>
              <a:rPr lang="en-US" altLang="zh-CN" sz="2400" b="1" baseline="-25000" dirty="0"/>
              <a:t>2 </a:t>
            </a:r>
            <a:r>
              <a:rPr lang="en-US" altLang="zh-CN" sz="2400" b="1" i="1" dirty="0"/>
              <a:t>= </a:t>
            </a:r>
            <a:r>
              <a:rPr lang="en-US" altLang="zh-CN" sz="2400" b="1" dirty="0"/>
              <a:t>2 V</a:t>
            </a:r>
            <a:endParaRPr lang="en-US" altLang="zh-CN" sz="2400" b="1" i="1" dirty="0"/>
          </a:p>
        </p:txBody>
      </p:sp>
      <p:grpSp>
        <p:nvGrpSpPr>
          <p:cNvPr id="33" name="组合 32"/>
          <p:cNvGrpSpPr/>
          <p:nvPr/>
        </p:nvGrpSpPr>
        <p:grpSpPr>
          <a:xfrm>
            <a:off x="5165029" y="1517347"/>
            <a:ext cx="2786082" cy="2017912"/>
            <a:chOff x="4786314" y="1500180"/>
            <a:chExt cx="2786082" cy="2017912"/>
          </a:xfrm>
        </p:grpSpPr>
        <p:grpSp>
          <p:nvGrpSpPr>
            <p:cNvPr id="25" name="组合 24"/>
            <p:cNvGrpSpPr/>
            <p:nvPr/>
          </p:nvGrpSpPr>
          <p:grpSpPr>
            <a:xfrm>
              <a:off x="4786314" y="1500180"/>
              <a:ext cx="2786082" cy="2017912"/>
              <a:chOff x="5072066" y="1601613"/>
              <a:chExt cx="2575182" cy="1872208"/>
            </a:xfrm>
          </p:grpSpPr>
          <p:sp>
            <p:nvSpPr>
              <p:cNvPr id="22" name="矩形 21"/>
              <p:cNvSpPr/>
              <p:nvPr/>
            </p:nvSpPr>
            <p:spPr bwMode="auto">
              <a:xfrm>
                <a:off x="5072066" y="2285998"/>
                <a:ext cx="500066" cy="71438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 bwMode="auto">
              <a:xfrm>
                <a:off x="5286380" y="1601613"/>
                <a:ext cx="2360868" cy="1872208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aphicFrame>
          <p:nvGraphicFramePr>
            <p:cNvPr id="31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9731777"/>
                </p:ext>
              </p:extLst>
            </p:nvPr>
          </p:nvGraphicFramePr>
          <p:xfrm>
            <a:off x="5929322" y="2089332"/>
            <a:ext cx="619408" cy="717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28600" imgH="253800" progId="Equation.DSMT4">
                    <p:embed/>
                  </p:oleObj>
                </mc:Choice>
                <mc:Fallback>
                  <p:oleObj name="Equation" r:id="rId5" imgW="228600" imgH="25380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9322" y="2089332"/>
                          <a:ext cx="619408" cy="7173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3571882"/>
            <a:ext cx="438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组合 20"/>
          <p:cNvGrpSpPr/>
          <p:nvPr/>
        </p:nvGrpSpPr>
        <p:grpSpPr>
          <a:xfrm>
            <a:off x="3742734" y="1755165"/>
            <a:ext cx="776477" cy="1345645"/>
            <a:chOff x="3241988" y="2045986"/>
            <a:chExt cx="465916" cy="1059572"/>
          </a:xfrm>
        </p:grpSpPr>
        <p:cxnSp>
          <p:nvCxnSpPr>
            <p:cNvPr id="23" name="直接连接符 22"/>
            <p:cNvCxnSpPr/>
            <p:nvPr/>
          </p:nvCxnSpPr>
          <p:spPr bwMode="auto">
            <a:xfrm>
              <a:off x="3275856" y="2045986"/>
              <a:ext cx="43204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 bwMode="auto">
            <a:xfrm>
              <a:off x="3241988" y="3105558"/>
              <a:ext cx="43204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组合 31"/>
          <p:cNvGrpSpPr/>
          <p:nvPr/>
        </p:nvGrpSpPr>
        <p:grpSpPr>
          <a:xfrm>
            <a:off x="994607" y="1495670"/>
            <a:ext cx="3198381" cy="2015084"/>
            <a:chOff x="1214414" y="1485360"/>
            <a:chExt cx="2071702" cy="2015084"/>
          </a:xfrm>
        </p:grpSpPr>
        <p:grpSp>
          <p:nvGrpSpPr>
            <p:cNvPr id="29" name="组合 28"/>
            <p:cNvGrpSpPr/>
            <p:nvPr/>
          </p:nvGrpSpPr>
          <p:grpSpPr>
            <a:xfrm>
              <a:off x="1214414" y="1485360"/>
              <a:ext cx="2071702" cy="2015084"/>
              <a:chOff x="1214414" y="2714626"/>
              <a:chExt cx="2357454" cy="1872208"/>
            </a:xfrm>
          </p:grpSpPr>
          <p:sp>
            <p:nvSpPr>
              <p:cNvPr id="28" name="矩形 27"/>
              <p:cNvSpPr/>
              <p:nvPr/>
            </p:nvSpPr>
            <p:spPr bwMode="auto">
              <a:xfrm>
                <a:off x="1214414" y="3357568"/>
                <a:ext cx="500066" cy="71438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 bwMode="auto">
              <a:xfrm>
                <a:off x="1357290" y="2714626"/>
                <a:ext cx="2214578" cy="1872208"/>
              </a:xfrm>
              <a:prstGeom prst="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aphicFrame>
          <p:nvGraphicFramePr>
            <p:cNvPr id="30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9731777"/>
                </p:ext>
              </p:extLst>
            </p:nvPr>
          </p:nvGraphicFramePr>
          <p:xfrm>
            <a:off x="2000232" y="2071684"/>
            <a:ext cx="619408" cy="717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228600" imgH="253800" progId="Equation.DSMT4">
                    <p:embed/>
                  </p:oleObj>
                </mc:Choice>
                <mc:Fallback>
                  <p:oleObj name="Equation" r:id="rId8" imgW="228600" imgH="25380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0232" y="2071684"/>
                          <a:ext cx="619408" cy="7173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43350" y="2133492"/>
            <a:ext cx="390131" cy="747772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001789" y="1509253"/>
            <a:ext cx="3198381" cy="2015084"/>
            <a:chOff x="1214414" y="2714626"/>
            <a:chExt cx="2357454" cy="1872208"/>
          </a:xfrm>
          <a:noFill/>
        </p:grpSpPr>
        <p:sp>
          <p:nvSpPr>
            <p:cNvPr id="38" name="矩形 37"/>
            <p:cNvSpPr/>
            <p:nvPr/>
          </p:nvSpPr>
          <p:spPr bwMode="auto">
            <a:xfrm>
              <a:off x="1214414" y="3357568"/>
              <a:ext cx="500066" cy="71438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1357290" y="2714626"/>
              <a:ext cx="2214578" cy="1872208"/>
            </a:xfrm>
            <a:prstGeom prst="rect">
              <a:avLst/>
            </a:prstGeom>
            <a:grp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35376" y="1534551"/>
            <a:ext cx="2705695" cy="2015084"/>
            <a:chOff x="1214414" y="2714626"/>
            <a:chExt cx="2357454" cy="1872208"/>
          </a:xfrm>
          <a:noFill/>
        </p:grpSpPr>
        <p:sp>
          <p:nvSpPr>
            <p:cNvPr id="41" name="矩形 40"/>
            <p:cNvSpPr/>
            <p:nvPr/>
          </p:nvSpPr>
          <p:spPr bwMode="auto">
            <a:xfrm>
              <a:off x="1214414" y="3357568"/>
              <a:ext cx="500066" cy="714380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1357290" y="2714626"/>
              <a:ext cx="2214578" cy="1872208"/>
            </a:xfrm>
            <a:prstGeom prst="rect">
              <a:avLst/>
            </a:prstGeom>
            <a:grp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32070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71324" y="390557"/>
            <a:ext cx="8856662" cy="966270"/>
            <a:chOff x="89071" y="398132"/>
            <a:chExt cx="8856662" cy="966270"/>
          </a:xfrm>
        </p:grpSpPr>
        <p:sp>
          <p:nvSpPr>
            <p:cNvPr id="26" name="AutoShape 93"/>
            <p:cNvSpPr>
              <a:spLocks noChangeArrowheads="1"/>
            </p:cNvSpPr>
            <p:nvPr/>
          </p:nvSpPr>
          <p:spPr bwMode="auto">
            <a:xfrm>
              <a:off x="89071" y="398132"/>
              <a:ext cx="8856662" cy="966270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" name="Text Box 2"/>
            <p:cNvSpPr txBox="1">
              <a:spLocks noChangeArrowheads="1"/>
            </p:cNvSpPr>
            <p:nvPr/>
          </p:nvSpPr>
          <p:spPr bwMode="auto">
            <a:xfrm>
              <a:off x="235698" y="398132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2】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已知图（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a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）所示电路中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2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0.1A </a:t>
              </a:r>
              <a:r>
                <a:rPr lang="zh-CN" altLang="en-US" sz="2800" b="1" noProof="1"/>
                <a:t>；若将电路改为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b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）所示时，测得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1</a:t>
              </a:r>
              <a:r>
                <a:rPr lang="en-US" altLang="zh-CN" sz="2800" b="1" noProof="1"/>
                <a:t>'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0.4A</a:t>
              </a:r>
              <a:r>
                <a:rPr lang="zh-CN" altLang="en-US" sz="2800" b="1" noProof="1"/>
                <a:t>。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试求</a:t>
              </a:r>
              <a:r>
                <a:rPr lang="en-US" altLang="zh-CN" sz="2800" b="1" noProof="1"/>
                <a:t>R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之值。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" name="组合 28"/>
          <p:cNvGrpSpPr/>
          <p:nvPr/>
        </p:nvGrpSpPr>
        <p:grpSpPr>
          <a:xfrm>
            <a:off x="4835501" y="1463196"/>
            <a:ext cx="4275492" cy="2482570"/>
            <a:chOff x="4354158" y="1428742"/>
            <a:chExt cx="4275492" cy="2482570"/>
          </a:xfrm>
        </p:grpSpPr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15074" y="3543476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178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1428742"/>
              <a:ext cx="405765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组合 32"/>
            <p:cNvGrpSpPr/>
            <p:nvPr/>
          </p:nvGrpSpPr>
          <p:grpSpPr>
            <a:xfrm>
              <a:off x="4786314" y="1500180"/>
              <a:ext cx="2786082" cy="1928826"/>
              <a:chOff x="4786314" y="1500180"/>
              <a:chExt cx="2786082" cy="2017912"/>
            </a:xfrm>
          </p:grpSpPr>
          <p:grpSp>
            <p:nvGrpSpPr>
              <p:cNvPr id="6" name="组合 24"/>
              <p:cNvGrpSpPr/>
              <p:nvPr/>
            </p:nvGrpSpPr>
            <p:grpSpPr>
              <a:xfrm>
                <a:off x="4786314" y="1500180"/>
                <a:ext cx="2786082" cy="2017912"/>
                <a:chOff x="5072066" y="1601613"/>
                <a:chExt cx="2575182" cy="1872208"/>
              </a:xfrm>
            </p:grpSpPr>
            <p:sp>
              <p:nvSpPr>
                <p:cNvPr id="22" name="矩形 21"/>
                <p:cNvSpPr/>
                <p:nvPr/>
              </p:nvSpPr>
              <p:spPr bwMode="auto">
                <a:xfrm>
                  <a:off x="5072066" y="228599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 bwMode="auto">
                <a:xfrm>
                  <a:off x="5286380" y="1601613"/>
                  <a:ext cx="236086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31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99731777"/>
                  </p:ext>
                </p:extLst>
              </p:nvPr>
            </p:nvGraphicFramePr>
            <p:xfrm>
              <a:off x="5929322" y="2089332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28600" imgH="253800" progId="Equation.DSMT4">
                      <p:embed/>
                    </p:oleObj>
                  </mc:Choice>
                  <mc:Fallback>
                    <p:oleObj name="Equation" r:id="rId4" imgW="228600" imgH="253800" progId="Equation.DSMT4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29322" y="2089332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32806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76018" y="2285998"/>
              <a:ext cx="323850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2807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54158" y="2358501"/>
              <a:ext cx="457200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6193558" y="3511202"/>
              <a:ext cx="50006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(c)</a:t>
              </a:r>
              <a:endParaRPr lang="zh-CN" altLang="en-US" sz="200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0430" y="1479419"/>
            <a:ext cx="4557835" cy="2577243"/>
            <a:chOff x="237967" y="1356980"/>
            <a:chExt cx="4557835" cy="2577243"/>
          </a:xfrm>
        </p:grpSpPr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37967" y="1356980"/>
              <a:ext cx="4167516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19677" y="3581798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7" name="组合 36"/>
            <p:cNvGrpSpPr/>
            <p:nvPr/>
          </p:nvGrpSpPr>
          <p:grpSpPr>
            <a:xfrm>
              <a:off x="3805055" y="1765081"/>
              <a:ext cx="776477" cy="1345645"/>
              <a:chOff x="3241988" y="2045986"/>
              <a:chExt cx="465916" cy="1059572"/>
            </a:xfrm>
          </p:grpSpPr>
          <p:cxnSp>
            <p:nvCxnSpPr>
              <p:cNvPr id="38" name="直接连接符 37"/>
              <p:cNvCxnSpPr/>
              <p:nvPr/>
            </p:nvCxnSpPr>
            <p:spPr bwMode="auto">
              <a:xfrm>
                <a:off x="3275856" y="2045986"/>
                <a:ext cx="432048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接连接符 38"/>
              <p:cNvCxnSpPr/>
              <p:nvPr/>
            </p:nvCxnSpPr>
            <p:spPr bwMode="auto">
              <a:xfrm>
                <a:off x="3241988" y="3105558"/>
                <a:ext cx="432048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8" name="组合 47"/>
            <p:cNvGrpSpPr/>
            <p:nvPr/>
          </p:nvGrpSpPr>
          <p:grpSpPr>
            <a:xfrm>
              <a:off x="1056928" y="1505586"/>
              <a:ext cx="3198381" cy="2015084"/>
              <a:chOff x="1214414" y="1485360"/>
              <a:chExt cx="2071702" cy="201508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214414" y="1485360"/>
                <a:ext cx="2071702" cy="2015084"/>
                <a:chOff x="1214414" y="2714626"/>
                <a:chExt cx="2357454" cy="1872208"/>
              </a:xfrm>
            </p:grpSpPr>
            <p:sp>
              <p:nvSpPr>
                <p:cNvPr id="51" name="矩形 50"/>
                <p:cNvSpPr/>
                <p:nvPr/>
              </p:nvSpPr>
              <p:spPr bwMode="auto">
                <a:xfrm>
                  <a:off x="1214414" y="335756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52" name="矩形 51"/>
                <p:cNvSpPr/>
                <p:nvPr/>
              </p:nvSpPr>
              <p:spPr bwMode="auto">
                <a:xfrm>
                  <a:off x="1357290" y="2714626"/>
                  <a:ext cx="221457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50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0117256"/>
                  </p:ext>
                </p:extLst>
              </p:nvPr>
            </p:nvGraphicFramePr>
            <p:xfrm>
              <a:off x="2000232" y="2071684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228600" imgH="253800" progId="Equation.DSMT4">
                      <p:embed/>
                    </p:oleObj>
                  </mc:Choice>
                  <mc:Fallback>
                    <p:oleObj name="Equation" r:id="rId10" imgW="2286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0232" y="2071684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05671" y="2143408"/>
              <a:ext cx="390131" cy="747772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944422" y="1475664"/>
            <a:ext cx="4057650" cy="2457634"/>
            <a:chOff x="4945150" y="1461910"/>
            <a:chExt cx="4057650" cy="2457634"/>
          </a:xfrm>
        </p:grpSpPr>
        <p:pic>
          <p:nvPicPr>
            <p:cNvPr id="6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88224" y="3576644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45150" y="1461910"/>
              <a:ext cx="405765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3" name="组合 62"/>
            <p:cNvGrpSpPr/>
            <p:nvPr/>
          </p:nvGrpSpPr>
          <p:grpSpPr>
            <a:xfrm>
              <a:off x="5159420" y="1514659"/>
              <a:ext cx="2786082" cy="2017912"/>
              <a:chOff x="4786314" y="1500180"/>
              <a:chExt cx="2786082" cy="2017912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4786314" y="1500180"/>
                <a:ext cx="2786082" cy="2017912"/>
                <a:chOff x="5072066" y="1601613"/>
                <a:chExt cx="2575182" cy="1872208"/>
              </a:xfrm>
            </p:grpSpPr>
            <p:sp>
              <p:nvSpPr>
                <p:cNvPr id="66" name="矩形 65"/>
                <p:cNvSpPr/>
                <p:nvPr/>
              </p:nvSpPr>
              <p:spPr bwMode="auto">
                <a:xfrm>
                  <a:off x="5072066" y="228599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67" name="矩形 66"/>
                <p:cNvSpPr/>
                <p:nvPr/>
              </p:nvSpPr>
              <p:spPr bwMode="auto">
                <a:xfrm>
                  <a:off x="5286380" y="1601613"/>
                  <a:ext cx="236086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65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05471161"/>
                  </p:ext>
                </p:extLst>
              </p:nvPr>
            </p:nvGraphicFramePr>
            <p:xfrm>
              <a:off x="5929322" y="2089332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28600" imgH="253800" progId="Equation.DSMT4">
                      <p:embed/>
                    </p:oleObj>
                  </mc:Choice>
                  <mc:Fallback>
                    <p:oleObj name="Equation" r:id="rId12" imgW="2286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29322" y="2089332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71" name="Text Box 26"/>
          <p:cNvSpPr txBox="1">
            <a:spLocks noChangeArrowheads="1"/>
          </p:cNvSpPr>
          <p:nvPr/>
        </p:nvSpPr>
        <p:spPr bwMode="auto">
          <a:xfrm>
            <a:off x="271324" y="4250704"/>
            <a:ext cx="4709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图</a:t>
            </a:r>
            <a:r>
              <a:rPr lang="en-US" altLang="zh-CN" b="1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(c)</a:t>
            </a:r>
            <a:r>
              <a:rPr lang="zh-CN" altLang="en-US" b="1" noProof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根据互易定理</a:t>
            </a:r>
            <a:r>
              <a:rPr 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形式二</a:t>
            </a:r>
            <a:endParaRPr lang="en-US" altLang="zh-CN" b="1" i="1" dirty="0">
              <a:ea typeface="宋体" panose="02010600030101010101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128976" y="4217667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b="1" i="1" noProof="1"/>
              <a:t>"=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2</a:t>
            </a:r>
            <a:r>
              <a:rPr lang="en-US" altLang="zh-CN" b="1" i="1" noProof="1"/>
              <a:t>=</a:t>
            </a:r>
            <a:r>
              <a:rPr lang="en-US" altLang="zh-CN" b="1" noProof="1"/>
              <a:t>2V</a:t>
            </a:r>
            <a:endParaRPr lang="en-US" altLang="zh-CN" b="1" i="1" dirty="0"/>
          </a:p>
        </p:txBody>
      </p:sp>
    </p:spTree>
    <p:extLst>
      <p:ext uri="{BB962C8B-B14F-4D97-AF65-F5344CB8AC3E}">
        <p14:creationId xmlns:p14="http://schemas.microsoft.com/office/powerpoint/2010/main" val="24532070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utoUpdateAnimBg="0"/>
      <p:bldP spid="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324" y="390557"/>
            <a:ext cx="8856662" cy="966270"/>
            <a:chOff x="89071" y="398132"/>
            <a:chExt cx="8856662" cy="966270"/>
          </a:xfrm>
        </p:grpSpPr>
        <p:sp>
          <p:nvSpPr>
            <p:cNvPr id="3" name="AutoShape 93"/>
            <p:cNvSpPr>
              <a:spLocks noChangeArrowheads="1"/>
            </p:cNvSpPr>
            <p:nvPr/>
          </p:nvSpPr>
          <p:spPr bwMode="auto">
            <a:xfrm>
              <a:off x="89071" y="398132"/>
              <a:ext cx="8856662" cy="966270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235698" y="398132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2】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已知图（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a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）所示电路中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2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0.1A </a:t>
              </a:r>
              <a:r>
                <a:rPr lang="zh-CN" altLang="en-US" sz="2800" b="1" noProof="1"/>
                <a:t>；若将电路改为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图（</a:t>
              </a:r>
              <a:r>
                <a:rPr lang="en-US" altLang="zh-CN" sz="2800" b="1" dirty="0">
                  <a:latin typeface="宋体" panose="02010600030101010101" pitchFamily="2" charset="-122"/>
                </a:rPr>
                <a:t>b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）所示时，测得</a:t>
              </a:r>
              <a:r>
                <a:rPr lang="en-US" altLang="zh-CN" sz="2800" b="1" i="1" noProof="1"/>
                <a:t>i</a:t>
              </a:r>
              <a:r>
                <a:rPr lang="en-US" altLang="zh-CN" sz="2800" b="1" baseline="-25000" noProof="1"/>
                <a:t>1</a:t>
              </a:r>
              <a:r>
                <a:rPr lang="en-US" altLang="zh-CN" sz="2800" b="1" noProof="1"/>
                <a:t>'</a:t>
              </a:r>
              <a:r>
                <a:rPr lang="en-US" altLang="zh-CN" sz="2800" b="1" noProof="1">
                  <a:latin typeface="宋体" panose="02010600030101010101" pitchFamily="2" charset="-122"/>
                </a:rPr>
                <a:t>＝</a:t>
              </a:r>
              <a:r>
                <a:rPr lang="en-US" altLang="zh-CN" sz="2800" b="1" noProof="1"/>
                <a:t>0.4A</a:t>
              </a:r>
              <a:r>
                <a:rPr lang="zh-CN" altLang="en-US" sz="2800" b="1" noProof="1"/>
                <a:t>。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试求</a:t>
              </a:r>
              <a:r>
                <a:rPr lang="en-US" altLang="zh-CN" sz="2800" b="1" noProof="1"/>
                <a:t>R</a:t>
              </a:r>
              <a:r>
                <a:rPr lang="zh-CN" altLang="en-US" sz="2800" b="1" noProof="1">
                  <a:latin typeface="宋体" panose="02010600030101010101" pitchFamily="2" charset="-122"/>
                </a:rPr>
                <a:t>之值。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5" name="组合 28"/>
          <p:cNvGrpSpPr/>
          <p:nvPr/>
        </p:nvGrpSpPr>
        <p:grpSpPr>
          <a:xfrm>
            <a:off x="4655172" y="1445657"/>
            <a:ext cx="4223014" cy="2482570"/>
            <a:chOff x="4354158" y="1428742"/>
            <a:chExt cx="4275492" cy="248257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15074" y="3543476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1428742"/>
              <a:ext cx="405765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组合 32"/>
            <p:cNvGrpSpPr/>
            <p:nvPr/>
          </p:nvGrpSpPr>
          <p:grpSpPr>
            <a:xfrm>
              <a:off x="4786314" y="1500180"/>
              <a:ext cx="2786082" cy="1928826"/>
              <a:chOff x="4786314" y="1500180"/>
              <a:chExt cx="2786082" cy="2017912"/>
            </a:xfrm>
          </p:grpSpPr>
          <p:grpSp>
            <p:nvGrpSpPr>
              <p:cNvPr id="12" name="组合 24"/>
              <p:cNvGrpSpPr/>
              <p:nvPr/>
            </p:nvGrpSpPr>
            <p:grpSpPr>
              <a:xfrm>
                <a:off x="4786314" y="1500180"/>
                <a:ext cx="2786082" cy="2017912"/>
                <a:chOff x="5072066" y="1601613"/>
                <a:chExt cx="2575182" cy="1872208"/>
              </a:xfrm>
            </p:grpSpPr>
            <p:sp>
              <p:nvSpPr>
                <p:cNvPr id="14" name="矩形 13"/>
                <p:cNvSpPr/>
                <p:nvPr/>
              </p:nvSpPr>
              <p:spPr bwMode="auto">
                <a:xfrm>
                  <a:off x="5072066" y="228599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 bwMode="auto">
                <a:xfrm>
                  <a:off x="5286380" y="1601613"/>
                  <a:ext cx="236086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13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4643521"/>
                  </p:ext>
                </p:extLst>
              </p:nvPr>
            </p:nvGraphicFramePr>
            <p:xfrm>
              <a:off x="5929322" y="2089332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4" imgW="228600" imgH="253800" progId="Equation.DSMT4">
                      <p:embed/>
                    </p:oleObj>
                  </mc:Choice>
                  <mc:Fallback>
                    <p:oleObj name="Equation" r:id="rId4" imgW="2286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29322" y="2089332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76018" y="2285998"/>
              <a:ext cx="323850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54158" y="2358501"/>
              <a:ext cx="457200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26"/>
            <p:cNvSpPr txBox="1"/>
            <p:nvPr/>
          </p:nvSpPr>
          <p:spPr>
            <a:xfrm>
              <a:off x="6193558" y="3511202"/>
              <a:ext cx="50006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(c)</a:t>
              </a:r>
              <a:endParaRPr lang="zh-CN" altLang="en-US" sz="20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5449" y="1350984"/>
            <a:ext cx="4557835" cy="2577243"/>
            <a:chOff x="237967" y="1356980"/>
            <a:chExt cx="4557835" cy="2577243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37967" y="1356980"/>
              <a:ext cx="4167516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919677" y="3581798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" name="组合 18"/>
            <p:cNvGrpSpPr/>
            <p:nvPr/>
          </p:nvGrpSpPr>
          <p:grpSpPr>
            <a:xfrm>
              <a:off x="3805055" y="1765081"/>
              <a:ext cx="776477" cy="1345645"/>
              <a:chOff x="3241988" y="2045986"/>
              <a:chExt cx="465916" cy="1059572"/>
            </a:xfrm>
          </p:grpSpPr>
          <p:cxnSp>
            <p:nvCxnSpPr>
              <p:cNvPr id="26" name="直接连接符 25"/>
              <p:cNvCxnSpPr/>
              <p:nvPr/>
            </p:nvCxnSpPr>
            <p:spPr bwMode="auto">
              <a:xfrm>
                <a:off x="3275856" y="2045986"/>
                <a:ext cx="432048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 bwMode="auto">
              <a:xfrm>
                <a:off x="3241988" y="3105558"/>
                <a:ext cx="432048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0" name="组合 19"/>
            <p:cNvGrpSpPr/>
            <p:nvPr/>
          </p:nvGrpSpPr>
          <p:grpSpPr>
            <a:xfrm>
              <a:off x="1056928" y="1505586"/>
              <a:ext cx="3198381" cy="2015084"/>
              <a:chOff x="1214414" y="1485360"/>
              <a:chExt cx="2071702" cy="2015084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214414" y="1485360"/>
                <a:ext cx="2071702" cy="2015084"/>
                <a:chOff x="1214414" y="2714626"/>
                <a:chExt cx="2357454" cy="1872208"/>
              </a:xfrm>
            </p:grpSpPr>
            <p:sp>
              <p:nvSpPr>
                <p:cNvPr id="24" name="矩形 23"/>
                <p:cNvSpPr/>
                <p:nvPr/>
              </p:nvSpPr>
              <p:spPr bwMode="auto">
                <a:xfrm>
                  <a:off x="1214414" y="335756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 bwMode="auto">
                <a:xfrm>
                  <a:off x="1357290" y="2714626"/>
                  <a:ext cx="221457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23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6924405"/>
                  </p:ext>
                </p:extLst>
              </p:nvPr>
            </p:nvGraphicFramePr>
            <p:xfrm>
              <a:off x="1875989" y="2194056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0" imgW="228600" imgH="253800" progId="Equation.DSMT4">
                      <p:embed/>
                    </p:oleObj>
                  </mc:Choice>
                  <mc:Fallback>
                    <p:oleObj name="Equation" r:id="rId10" imgW="2286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5989" y="2194056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05671" y="2143408"/>
              <a:ext cx="390131" cy="747772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4906038" y="1470593"/>
            <a:ext cx="4057650" cy="2457634"/>
            <a:chOff x="4945150" y="1461910"/>
            <a:chExt cx="4057650" cy="2457634"/>
          </a:xfrm>
        </p:grpSpPr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88224" y="3576644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45150" y="1461910"/>
              <a:ext cx="405765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" name="组合 30"/>
            <p:cNvGrpSpPr/>
            <p:nvPr/>
          </p:nvGrpSpPr>
          <p:grpSpPr>
            <a:xfrm>
              <a:off x="5159420" y="1514659"/>
              <a:ext cx="2786082" cy="2017912"/>
              <a:chOff x="4786314" y="1500180"/>
              <a:chExt cx="2786082" cy="2017912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4786314" y="1500180"/>
                <a:ext cx="2786082" cy="2017912"/>
                <a:chOff x="5072066" y="1601613"/>
                <a:chExt cx="2575182" cy="1872208"/>
              </a:xfrm>
            </p:grpSpPr>
            <p:sp>
              <p:nvSpPr>
                <p:cNvPr id="34" name="矩形 33"/>
                <p:cNvSpPr/>
                <p:nvPr/>
              </p:nvSpPr>
              <p:spPr bwMode="auto">
                <a:xfrm>
                  <a:off x="5072066" y="2285998"/>
                  <a:ext cx="500066" cy="714380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35" name="矩形 34"/>
                <p:cNvSpPr/>
                <p:nvPr/>
              </p:nvSpPr>
              <p:spPr bwMode="auto">
                <a:xfrm>
                  <a:off x="5286380" y="1601613"/>
                  <a:ext cx="2360868" cy="1872208"/>
                </a:xfrm>
                <a:prstGeom prst="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zh-CN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aphicFrame>
            <p:nvGraphicFramePr>
              <p:cNvPr id="33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1914842"/>
                  </p:ext>
                </p:extLst>
              </p:nvPr>
            </p:nvGraphicFramePr>
            <p:xfrm>
              <a:off x="5929322" y="2089332"/>
              <a:ext cx="619408" cy="717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2" imgW="228600" imgH="253800" progId="Equation.DSMT4">
                      <p:embed/>
                    </p:oleObj>
                  </mc:Choice>
                  <mc:Fallback>
                    <p:oleObj name="Equation" r:id="rId12" imgW="22860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29322" y="2089332"/>
                            <a:ext cx="619408" cy="7173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8" name="矩形 37"/>
          <p:cNvSpPr/>
          <p:nvPr/>
        </p:nvSpPr>
        <p:spPr>
          <a:xfrm>
            <a:off x="175449" y="4040897"/>
            <a:ext cx="278608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zh-CN" b="1" dirty="0" err="1">
                <a:latin typeface="宋体" panose="02010600030101010101" pitchFamily="2" charset="-122"/>
              </a:rPr>
              <a:t>线性网络的齐次性</a:t>
            </a:r>
            <a:endParaRPr lang="en-US" altLang="en-US" b="1" dirty="0">
              <a:latin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196657" y="4023145"/>
            <a:ext cx="2292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 noProof="1"/>
              <a:t> </a:t>
            </a:r>
            <a:r>
              <a:rPr lang="en-US" altLang="zh-CN" b="1" i="1" dirty="0"/>
              <a:t>u</a:t>
            </a:r>
            <a:r>
              <a:rPr lang="en-US" altLang="zh-CN" b="1" baseline="-25000" noProof="1"/>
              <a:t>1</a:t>
            </a:r>
            <a:r>
              <a:rPr lang="en-US" altLang="zh-CN" b="1" noProof="1"/>
              <a:t>'</a:t>
            </a:r>
            <a:r>
              <a:rPr lang="en-US" altLang="zh-CN" b="1" noProof="1">
                <a:latin typeface="宋体" panose="02010600030101010101" pitchFamily="2" charset="-122"/>
              </a:rPr>
              <a:t>＝</a:t>
            </a:r>
            <a:r>
              <a:rPr lang="en-US" altLang="zh-CN" b="1" noProof="1"/>
              <a:t>2 </a:t>
            </a:r>
            <a:r>
              <a:rPr lang="en-US" altLang="zh-CN" b="1" i="1" dirty="0"/>
              <a:t>u</a:t>
            </a:r>
            <a:r>
              <a:rPr lang="en-US" altLang="zh-CN" b="1" baseline="-25000" dirty="0"/>
              <a:t>1</a:t>
            </a:r>
            <a:r>
              <a:rPr lang="en-US" altLang="zh-CN" b="1" i="1" noProof="1"/>
              <a:t>"</a:t>
            </a:r>
            <a:r>
              <a:rPr lang="en-US" altLang="zh-CN" b="1" noProof="1">
                <a:latin typeface="宋体" panose="02010600030101010101" pitchFamily="2" charset="-122"/>
              </a:rPr>
              <a:t>＝</a:t>
            </a:r>
            <a:r>
              <a:rPr lang="en-US" altLang="zh-CN" b="1" noProof="1"/>
              <a:t>4V</a:t>
            </a:r>
            <a:endParaRPr lang="zh-CN" altLang="en-US" b="1" dirty="0"/>
          </a:p>
        </p:txBody>
      </p:sp>
      <p:sp>
        <p:nvSpPr>
          <p:cNvPr id="40" name="矩形 39"/>
          <p:cNvSpPr/>
          <p:nvPr/>
        </p:nvSpPr>
        <p:spPr>
          <a:xfrm>
            <a:off x="5736895" y="4023145"/>
            <a:ext cx="2564428" cy="83099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b="1" i="1" noProof="1"/>
              <a:t>R </a:t>
            </a:r>
            <a:r>
              <a:rPr lang="en-US" altLang="zh-CN" b="1" noProof="1">
                <a:latin typeface="宋体" panose="02010600030101010101" pitchFamily="2" charset="-122"/>
              </a:rPr>
              <a:t>= </a:t>
            </a:r>
            <a:r>
              <a:rPr lang="en-US" altLang="zh-CN" b="1" i="1" dirty="0"/>
              <a:t>u</a:t>
            </a:r>
            <a:r>
              <a:rPr lang="en-US" altLang="zh-CN" b="1" baseline="-25000" noProof="1"/>
              <a:t>1</a:t>
            </a:r>
            <a:r>
              <a:rPr lang="en-US" altLang="zh-CN" b="1" noProof="1"/>
              <a:t>' / </a:t>
            </a:r>
            <a:r>
              <a:rPr lang="en-US" altLang="zh-CN" b="1" i="1" noProof="1"/>
              <a:t>i</a:t>
            </a:r>
            <a:r>
              <a:rPr lang="en-US" altLang="zh-CN" b="1" baseline="-25000" noProof="1"/>
              <a:t>1</a:t>
            </a:r>
            <a:r>
              <a:rPr lang="en-US" altLang="zh-CN" b="1" i="1" noProof="1"/>
              <a:t>'</a:t>
            </a:r>
            <a:r>
              <a:rPr lang="en-US" altLang="zh-CN" b="1" noProof="1">
                <a:latin typeface="宋体" panose="02010600030101010101" pitchFamily="2" charset="-122"/>
              </a:rPr>
              <a:t> </a:t>
            </a:r>
          </a:p>
          <a:p>
            <a:r>
              <a:rPr lang="en-US" altLang="zh-CN" b="1" noProof="1">
                <a:latin typeface="宋体" panose="02010600030101010101" pitchFamily="2" charset="-122"/>
              </a:rPr>
              <a:t>  = 4/0.4=10</a:t>
            </a:r>
            <a:r>
              <a:rPr lang="el-GR" altLang="zh-CN" b="1" noProof="1">
                <a:latin typeface="+mn-lt"/>
              </a:rPr>
              <a:t>Ω</a:t>
            </a:r>
            <a:r>
              <a:rPr lang="el-GR" altLang="zh-CN" b="1" noProof="1">
                <a:latin typeface="宋体" panose="02010600030101010101" pitchFamily="2" charset="-122"/>
              </a:rPr>
              <a:t> </a:t>
            </a:r>
            <a:endParaRPr lang="en-US" altLang="zh-CN" b="1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498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75000" de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-0.46823 -0.001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20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2"/>
          <p:cNvGrpSpPr/>
          <p:nvPr/>
        </p:nvGrpSpPr>
        <p:grpSpPr>
          <a:xfrm>
            <a:off x="735864" y="714362"/>
            <a:ext cx="3300110" cy="2138375"/>
            <a:chOff x="735864" y="714362"/>
            <a:chExt cx="3300110" cy="2138375"/>
          </a:xfrm>
        </p:grpSpPr>
        <p:grpSp>
          <p:nvGrpSpPr>
            <p:cNvPr id="4" name="组合 48"/>
            <p:cNvGrpSpPr/>
            <p:nvPr/>
          </p:nvGrpSpPr>
          <p:grpSpPr>
            <a:xfrm>
              <a:off x="735864" y="714362"/>
              <a:ext cx="3300110" cy="2138375"/>
              <a:chOff x="735864" y="714362"/>
              <a:chExt cx="3300110" cy="2138375"/>
            </a:xfrm>
          </p:grpSpPr>
          <p:grpSp>
            <p:nvGrpSpPr>
              <p:cNvPr id="5" name="组合 46"/>
              <p:cNvGrpSpPr/>
              <p:nvPr/>
            </p:nvGrpSpPr>
            <p:grpSpPr>
              <a:xfrm>
                <a:off x="735864" y="714362"/>
                <a:ext cx="3300110" cy="1882895"/>
                <a:chOff x="735864" y="714362"/>
                <a:chExt cx="3300110" cy="1882895"/>
              </a:xfrm>
            </p:grpSpPr>
            <p:grpSp>
              <p:nvGrpSpPr>
                <p:cNvPr id="6" name="组合 42"/>
                <p:cNvGrpSpPr/>
                <p:nvPr/>
              </p:nvGrpSpPr>
              <p:grpSpPr>
                <a:xfrm>
                  <a:off x="735864" y="714362"/>
                  <a:ext cx="3300110" cy="1882895"/>
                  <a:chOff x="735864" y="714362"/>
                  <a:chExt cx="3300110" cy="1882895"/>
                </a:xfrm>
              </p:grpSpPr>
              <p:pic>
                <p:nvPicPr>
                  <p:cNvPr id="39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35864" y="714362"/>
                    <a:ext cx="3286148" cy="18828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41" name="文本框 11"/>
                  <p:cNvSpPr txBox="1"/>
                  <p:nvPr/>
                </p:nvSpPr>
                <p:spPr>
                  <a:xfrm>
                    <a:off x="857224" y="1328898"/>
                    <a:ext cx="500066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zh-CN" altLang="en-US" sz="2000" b="1"/>
                      <a:t>激励</a:t>
                    </a:r>
                    <a:endParaRPr lang="zh-CN" altLang="en-US" sz="2000" b="1" dirty="0"/>
                  </a:p>
                </p:txBody>
              </p:sp>
              <p:sp>
                <p:nvSpPr>
                  <p:cNvPr id="42" name="文本框 11"/>
                  <p:cNvSpPr txBox="1"/>
                  <p:nvPr/>
                </p:nvSpPr>
                <p:spPr>
                  <a:xfrm>
                    <a:off x="3593225" y="1328898"/>
                    <a:ext cx="442749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000" b="1"/>
                      <a:t>响</a:t>
                    </a:r>
                    <a:endParaRPr lang="en-US" altLang="zh-CN" sz="2000" b="1"/>
                  </a:p>
                  <a:p>
                    <a:pPr algn="ctr"/>
                    <a:r>
                      <a:rPr lang="zh-CN" altLang="en-US" sz="2000" b="1"/>
                      <a:t>应</a:t>
                    </a:r>
                    <a:endParaRPr lang="zh-CN" altLang="en-US" sz="2000" b="1" dirty="0"/>
                  </a:p>
                </p:txBody>
              </p:sp>
            </p:grpSp>
            <p:pic>
              <p:nvPicPr>
                <p:cNvPr id="328712" name="Picture 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600274" y="775042"/>
                  <a:ext cx="161925" cy="26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48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14546" y="2500312"/>
                <a:ext cx="438150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 rot="5400000" flipH="1" flipV="1">
              <a:off x="3652828" y="952660"/>
              <a:ext cx="0" cy="32384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96717" y="313302"/>
            <a:ext cx="3714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三、互易定理证明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99982" y="2801448"/>
            <a:ext cx="9726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证明：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629788" y="2812760"/>
            <a:ext cx="25682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N</a:t>
            </a:r>
            <a:r>
              <a:rPr lang="en-US" altLang="zh-CN" sz="24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R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为支路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3-b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14282" y="3786196"/>
            <a:ext cx="1214446" cy="830997"/>
          </a:xfrm>
          <a:prstGeom prst="rect">
            <a:avLst/>
          </a:prstGeom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lt1"/>
                </a:solidFill>
                <a:latin typeface="+mn-lt"/>
                <a:ea typeface="+mn-ea"/>
              </a:rPr>
              <a:t>特勒根</a:t>
            </a:r>
            <a:endParaRPr lang="en-US" altLang="zh-CN" sz="2400" b="1" dirty="0">
              <a:solidFill>
                <a:schemeClr val="lt1"/>
              </a:solidFill>
              <a:latin typeface="+mn-lt"/>
              <a:ea typeface="+mn-ea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lt1"/>
                </a:solidFill>
                <a:latin typeface="+mn-lt"/>
                <a:ea typeface="+mn-ea"/>
              </a:rPr>
              <a:t>定理</a:t>
            </a: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005841"/>
              </p:ext>
            </p:extLst>
          </p:nvPr>
        </p:nvGraphicFramePr>
        <p:xfrm>
          <a:off x="2315186" y="3328556"/>
          <a:ext cx="2739089" cy="844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95280" imgH="444240" progId="Equation.DSMT4">
                  <p:embed/>
                </p:oleObj>
              </mc:Choice>
              <mc:Fallback>
                <p:oleObj name="Equation" r:id="rId5" imgW="129528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5186" y="3328556"/>
                        <a:ext cx="2739089" cy="8441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444937"/>
              </p:ext>
            </p:extLst>
          </p:nvPr>
        </p:nvGraphicFramePr>
        <p:xfrm>
          <a:off x="4951225" y="3315418"/>
          <a:ext cx="39465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66600" imgH="444240" progId="Equation.DSMT4">
                  <p:embed/>
                </p:oleObj>
              </mc:Choice>
              <mc:Fallback>
                <p:oleObj name="Equation" r:id="rId7" imgW="186660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225" y="3315418"/>
                        <a:ext cx="3946525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517924"/>
              </p:ext>
            </p:extLst>
          </p:nvPr>
        </p:nvGraphicFramePr>
        <p:xfrm>
          <a:off x="2326502" y="4114506"/>
          <a:ext cx="2739089" cy="844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295280" imgH="444240" progId="Equation.DSMT4">
                  <p:embed/>
                </p:oleObj>
              </mc:Choice>
              <mc:Fallback>
                <p:oleObj name="Equation" r:id="rId9" imgW="1295280" imgH="4442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6502" y="4114506"/>
                        <a:ext cx="2739089" cy="8441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909163"/>
              </p:ext>
            </p:extLst>
          </p:nvPr>
        </p:nvGraphicFramePr>
        <p:xfrm>
          <a:off x="4951224" y="4156092"/>
          <a:ext cx="39465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866600" imgH="444240" progId="Equation.DSMT4">
                  <p:embed/>
                </p:oleObj>
              </mc:Choice>
              <mc:Fallback>
                <p:oleObj name="Equation" r:id="rId11" imgW="1866600" imgH="4442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1224" y="4156092"/>
                        <a:ext cx="3946525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50"/>
          <p:cNvGrpSpPr/>
          <p:nvPr/>
        </p:nvGrpSpPr>
        <p:grpSpPr>
          <a:xfrm>
            <a:off x="4857752" y="685956"/>
            <a:ext cx="3433264" cy="2157256"/>
            <a:chOff x="4857752" y="685956"/>
            <a:chExt cx="3433264" cy="2157256"/>
          </a:xfrm>
        </p:grpSpPr>
        <p:grpSp>
          <p:nvGrpSpPr>
            <p:cNvPr id="8" name="组合 36"/>
            <p:cNvGrpSpPr/>
            <p:nvPr/>
          </p:nvGrpSpPr>
          <p:grpSpPr>
            <a:xfrm>
              <a:off x="4857752" y="685956"/>
              <a:ext cx="3433264" cy="1857388"/>
              <a:chOff x="4857752" y="714362"/>
              <a:chExt cx="3433264" cy="1857388"/>
            </a:xfrm>
          </p:grpSpPr>
          <p:grpSp>
            <p:nvGrpSpPr>
              <p:cNvPr id="9" name="组合 33"/>
              <p:cNvGrpSpPr/>
              <p:nvPr/>
            </p:nvGrpSpPr>
            <p:grpSpPr>
              <a:xfrm>
                <a:off x="4857752" y="785800"/>
                <a:ext cx="3433264" cy="1785950"/>
                <a:chOff x="5429256" y="2214560"/>
                <a:chExt cx="3433264" cy="1785950"/>
              </a:xfrm>
            </p:grpSpPr>
            <p:pic>
              <p:nvPicPr>
                <p:cNvPr id="23" name="Picture 4"/>
                <p:cNvPicPr>
                  <a:picLocks noChangeAspect="1"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9256" y="2214560"/>
                  <a:ext cx="3433264" cy="1785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文本框 11"/>
                <p:cNvSpPr txBox="1"/>
                <p:nvPr/>
              </p:nvSpPr>
              <p:spPr>
                <a:xfrm>
                  <a:off x="5500694" y="2786064"/>
                  <a:ext cx="493200" cy="707886"/>
                </a:xfrm>
                <a:prstGeom prst="rect">
                  <a:avLst/>
                </a:prstGeom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/>
                    <a:t>响</a:t>
                  </a:r>
                  <a:endParaRPr lang="en-US" altLang="zh-CN" sz="2000" b="1" dirty="0"/>
                </a:p>
                <a:p>
                  <a:pPr algn="ctr"/>
                  <a:r>
                    <a:rPr lang="zh-CN" altLang="en-US" sz="2000" b="1" dirty="0"/>
                    <a:t>应</a:t>
                  </a:r>
                </a:p>
              </p:txBody>
            </p:sp>
            <p:grpSp>
              <p:nvGrpSpPr>
                <p:cNvPr id="10" name="组合 32"/>
                <p:cNvGrpSpPr/>
                <p:nvPr/>
              </p:nvGrpSpPr>
              <p:grpSpPr>
                <a:xfrm>
                  <a:off x="8176014" y="2621672"/>
                  <a:ext cx="528632" cy="850762"/>
                  <a:chOff x="8176014" y="2643188"/>
                  <a:chExt cx="528632" cy="850762"/>
                </a:xfrm>
              </p:grpSpPr>
              <p:grpSp>
                <p:nvGrpSpPr>
                  <p:cNvPr id="11" name="组合 31"/>
                  <p:cNvGrpSpPr/>
                  <p:nvPr/>
                </p:nvGrpSpPr>
                <p:grpSpPr>
                  <a:xfrm>
                    <a:off x="8204580" y="2643188"/>
                    <a:ext cx="500066" cy="714380"/>
                    <a:chOff x="8204580" y="2643188"/>
                    <a:chExt cx="500066" cy="714380"/>
                  </a:xfrm>
                </p:grpSpPr>
                <p:sp>
                  <p:nvSpPr>
                    <p:cNvPr id="29" name="矩形 28"/>
                    <p:cNvSpPr/>
                    <p:nvPr/>
                  </p:nvSpPr>
                  <p:spPr bwMode="auto">
                    <a:xfrm>
                      <a:off x="8204580" y="2643188"/>
                      <a:ext cx="500066" cy="71438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p:txBody>
                </p:sp>
                <p:cxnSp>
                  <p:nvCxnSpPr>
                    <p:cNvPr id="31" name="直接连接符 30"/>
                    <p:cNvCxnSpPr/>
                    <p:nvPr/>
                  </p:nvCxnSpPr>
                  <p:spPr bwMode="auto">
                    <a:xfrm rot="16200000" flipH="1">
                      <a:off x="8022117" y="3000378"/>
                      <a:ext cx="71438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</p:grpSp>
              <p:sp>
                <p:nvSpPr>
                  <p:cNvPr id="28" name="文本框 11"/>
                  <p:cNvSpPr txBox="1"/>
                  <p:nvPr/>
                </p:nvSpPr>
                <p:spPr>
                  <a:xfrm>
                    <a:off x="8176014" y="2786064"/>
                    <a:ext cx="493200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000" b="1" dirty="0"/>
                      <a:t>激</a:t>
                    </a:r>
                    <a:endParaRPr lang="en-US" altLang="zh-CN" sz="2000" b="1" dirty="0"/>
                  </a:p>
                  <a:p>
                    <a:pPr algn="ctr"/>
                    <a:r>
                      <a:rPr lang="zh-CN" altLang="en-US" sz="2000" b="1" dirty="0"/>
                      <a:t>励</a:t>
                    </a:r>
                  </a:p>
                </p:txBody>
              </p:sp>
            </p:grpSp>
          </p:grpSp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rot="16200000" flipV="1">
                <a:off x="5305428" y="920386"/>
                <a:ext cx="0" cy="323848"/>
              </a:xfrm>
              <a:prstGeom prst="line">
                <a:avLst/>
              </a:prstGeom>
              <a:noFill/>
              <a:ln w="25400" cap="sq">
                <a:solidFill>
                  <a:schemeClr val="tx1"/>
                </a:solidFill>
                <a:round/>
                <a:headEnd type="none" w="sm" len="sm"/>
                <a:tailEnd type="triangle" w="med" len="lg"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  <p:pic>
            <p:nvPicPr>
              <p:cNvPr id="328710" name="Picture 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5214942" y="714362"/>
                <a:ext cx="238125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0" name="Picture 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286512" y="2500312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AutoShape 8"/>
          <p:cNvSpPr>
            <a:spLocks noChangeArrowheads="1"/>
          </p:cNvSpPr>
          <p:nvPr/>
        </p:nvSpPr>
        <p:spPr bwMode="auto">
          <a:xfrm>
            <a:off x="1571604" y="4000510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34" name="椭圆形标注 33"/>
          <p:cNvSpPr/>
          <p:nvPr/>
        </p:nvSpPr>
        <p:spPr bwMode="auto">
          <a:xfrm>
            <a:off x="3579524" y="281720"/>
            <a:ext cx="2445938" cy="1368152"/>
          </a:xfrm>
          <a:prstGeom prst="wedgeEllipseCallout">
            <a:avLst>
              <a:gd name="adj1" fmla="val -60766"/>
              <a:gd name="adj2" fmla="val -25692"/>
            </a:avLst>
          </a:prstGeom>
          <a:solidFill>
            <a:srgbClr val="6DD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利用特勒根定理证明</a:t>
            </a:r>
          </a:p>
        </p:txBody>
      </p:sp>
    </p:spTree>
    <p:extLst>
      <p:ext uri="{BB962C8B-B14F-4D97-AF65-F5344CB8AC3E}">
        <p14:creationId xmlns:p14="http://schemas.microsoft.com/office/powerpoint/2010/main" val="4063185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7" grpId="0"/>
      <p:bldP spid="18" grpId="0" animBg="1"/>
      <p:bldP spid="52" grpId="0" animBg="1"/>
      <p:bldP spid="34" grpId="0" animBg="1"/>
      <p:bldP spid="34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735864" y="714362"/>
            <a:ext cx="3286148" cy="2138375"/>
            <a:chOff x="735864" y="714362"/>
            <a:chExt cx="3286148" cy="2138375"/>
          </a:xfrm>
        </p:grpSpPr>
        <p:grpSp>
          <p:nvGrpSpPr>
            <p:cNvPr id="49" name="组合 48"/>
            <p:cNvGrpSpPr/>
            <p:nvPr/>
          </p:nvGrpSpPr>
          <p:grpSpPr>
            <a:xfrm>
              <a:off x="735864" y="714362"/>
              <a:ext cx="3286148" cy="2138375"/>
              <a:chOff x="735864" y="714362"/>
              <a:chExt cx="3286148" cy="2138375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735864" y="714362"/>
                <a:ext cx="3286148" cy="1882895"/>
                <a:chOff x="735864" y="714362"/>
                <a:chExt cx="3286148" cy="1882895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735864" y="714362"/>
                  <a:ext cx="3286148" cy="1882895"/>
                  <a:chOff x="735864" y="714362"/>
                  <a:chExt cx="3286148" cy="1882895"/>
                </a:xfrm>
              </p:grpSpPr>
              <p:pic>
                <p:nvPicPr>
                  <p:cNvPr id="39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35864" y="714362"/>
                    <a:ext cx="3286148" cy="188289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41" name="文本框 11"/>
                  <p:cNvSpPr txBox="1"/>
                  <p:nvPr/>
                </p:nvSpPr>
                <p:spPr>
                  <a:xfrm>
                    <a:off x="857224" y="1328898"/>
                    <a:ext cx="500066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zh-CN" altLang="en-US" sz="2000" b="1" dirty="0"/>
                      <a:t>激励</a:t>
                    </a:r>
                  </a:p>
                </p:txBody>
              </p:sp>
              <p:sp>
                <p:nvSpPr>
                  <p:cNvPr id="42" name="文本框 11"/>
                  <p:cNvSpPr txBox="1"/>
                  <p:nvPr/>
                </p:nvSpPr>
                <p:spPr>
                  <a:xfrm>
                    <a:off x="3568000" y="1328898"/>
                    <a:ext cx="443467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000" b="1" dirty="0"/>
                      <a:t>响应</a:t>
                    </a:r>
                  </a:p>
                </p:txBody>
              </p:sp>
            </p:grpSp>
            <p:pic>
              <p:nvPicPr>
                <p:cNvPr id="328712" name="Picture 8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600274" y="775042"/>
                  <a:ext cx="161925" cy="266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48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14546" y="2500312"/>
                <a:ext cx="438150" cy="352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4" name="Line 11"/>
            <p:cNvSpPr>
              <a:spLocks noChangeShapeType="1"/>
            </p:cNvSpPr>
            <p:nvPr/>
          </p:nvSpPr>
          <p:spPr bwMode="auto">
            <a:xfrm rot="5400000" flipH="1" flipV="1">
              <a:off x="3652828" y="952660"/>
              <a:ext cx="0" cy="32384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96717" y="313302"/>
            <a:ext cx="3714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三、互易定理证明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857752" y="685956"/>
            <a:ext cx="3433264" cy="2157256"/>
            <a:chOff x="4857752" y="685956"/>
            <a:chExt cx="3433264" cy="2157256"/>
          </a:xfrm>
        </p:grpSpPr>
        <p:grpSp>
          <p:nvGrpSpPr>
            <p:cNvPr id="37" name="组合 36"/>
            <p:cNvGrpSpPr/>
            <p:nvPr/>
          </p:nvGrpSpPr>
          <p:grpSpPr>
            <a:xfrm>
              <a:off x="4857752" y="685956"/>
              <a:ext cx="3433264" cy="1857388"/>
              <a:chOff x="4857752" y="714362"/>
              <a:chExt cx="3433264" cy="185738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4857752" y="785800"/>
                <a:ext cx="3433264" cy="1785950"/>
                <a:chOff x="5429256" y="2214560"/>
                <a:chExt cx="3433264" cy="1785950"/>
              </a:xfrm>
            </p:grpSpPr>
            <p:pic>
              <p:nvPicPr>
                <p:cNvPr id="23" name="Picture 4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429256" y="2214560"/>
                  <a:ext cx="3433264" cy="17859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4" name="文本框 11"/>
                <p:cNvSpPr txBox="1"/>
                <p:nvPr/>
              </p:nvSpPr>
              <p:spPr>
                <a:xfrm>
                  <a:off x="5500694" y="2786064"/>
                  <a:ext cx="493200" cy="707886"/>
                </a:xfrm>
                <a:prstGeom prst="rect">
                  <a:avLst/>
                </a:prstGeom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b="1" dirty="0"/>
                    <a:t>响</a:t>
                  </a:r>
                  <a:endParaRPr lang="en-US" altLang="zh-CN" sz="2000" b="1" dirty="0"/>
                </a:p>
                <a:p>
                  <a:pPr algn="ctr"/>
                  <a:r>
                    <a:rPr lang="zh-CN" altLang="en-US" sz="2000" b="1" dirty="0"/>
                    <a:t>应</a:t>
                  </a:r>
                </a:p>
              </p:txBody>
            </p:sp>
            <p:grpSp>
              <p:nvGrpSpPr>
                <p:cNvPr id="33" name="组合 32"/>
                <p:cNvGrpSpPr/>
                <p:nvPr/>
              </p:nvGrpSpPr>
              <p:grpSpPr>
                <a:xfrm>
                  <a:off x="8176014" y="2621672"/>
                  <a:ext cx="528632" cy="850762"/>
                  <a:chOff x="8176014" y="2643188"/>
                  <a:chExt cx="528632" cy="850762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8204580" y="2643188"/>
                    <a:ext cx="500066" cy="714380"/>
                    <a:chOff x="8204580" y="2643188"/>
                    <a:chExt cx="500066" cy="714380"/>
                  </a:xfrm>
                </p:grpSpPr>
                <p:sp>
                  <p:nvSpPr>
                    <p:cNvPr id="29" name="矩形 28"/>
                    <p:cNvSpPr/>
                    <p:nvPr/>
                  </p:nvSpPr>
                  <p:spPr bwMode="auto">
                    <a:xfrm>
                      <a:off x="8204580" y="2643188"/>
                      <a:ext cx="500066" cy="71438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p:txBody>
                </p:sp>
                <p:cxnSp>
                  <p:nvCxnSpPr>
                    <p:cNvPr id="31" name="直接连接符 30"/>
                    <p:cNvCxnSpPr/>
                    <p:nvPr/>
                  </p:nvCxnSpPr>
                  <p:spPr bwMode="auto">
                    <a:xfrm rot="16200000" flipH="1">
                      <a:off x="8022117" y="3000378"/>
                      <a:ext cx="714380" cy="0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</p:cxnSp>
              </p:grpSp>
              <p:sp>
                <p:nvSpPr>
                  <p:cNvPr id="28" name="文本框 11"/>
                  <p:cNvSpPr txBox="1"/>
                  <p:nvPr/>
                </p:nvSpPr>
                <p:spPr>
                  <a:xfrm>
                    <a:off x="8176014" y="2786064"/>
                    <a:ext cx="493200" cy="707886"/>
                  </a:xfrm>
                  <a:prstGeom prst="rect">
                    <a:avLst/>
                  </a:prstGeom>
                  <a:ln>
                    <a:solidFill>
                      <a:schemeClr val="accent6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3">
                    <a:schemeClr val="lt1"/>
                  </a:lnRef>
                  <a:fillRef idx="1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zh-CN" altLang="en-US" sz="2000" b="1" dirty="0"/>
                      <a:t>激</a:t>
                    </a:r>
                    <a:endParaRPr lang="en-US" altLang="zh-CN" sz="2000" b="1" dirty="0"/>
                  </a:p>
                  <a:p>
                    <a:pPr algn="ctr"/>
                    <a:r>
                      <a:rPr lang="zh-CN" altLang="en-US" sz="2000" b="1" dirty="0"/>
                      <a:t>励</a:t>
                    </a:r>
                  </a:p>
                </p:txBody>
              </p:sp>
            </p:grpSp>
          </p:grpSp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rot="16200000" flipV="1">
                <a:off x="5305428" y="920386"/>
                <a:ext cx="0" cy="323848"/>
              </a:xfrm>
              <a:prstGeom prst="line">
                <a:avLst/>
              </a:prstGeom>
              <a:noFill/>
              <a:ln w="25400" cap="sq">
                <a:solidFill>
                  <a:schemeClr val="tx1"/>
                </a:solidFill>
                <a:round/>
                <a:headEnd type="none" w="sm" len="sm"/>
                <a:tailEnd type="triangle" w="med" len="lg"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  <p:pic>
            <p:nvPicPr>
              <p:cNvPr id="328710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214942" y="714362"/>
                <a:ext cx="238125" cy="333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0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86512" y="2500312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183523" y="2933131"/>
            <a:ext cx="22595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两式相减得：</a:t>
            </a:r>
          </a:p>
        </p:txBody>
      </p:sp>
      <p:graphicFrame>
        <p:nvGraphicFramePr>
          <p:cNvPr id="5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62553"/>
              </p:ext>
            </p:extLst>
          </p:nvPr>
        </p:nvGraphicFramePr>
        <p:xfrm>
          <a:off x="2672336" y="2944317"/>
          <a:ext cx="17192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12520" imgH="253800" progId="Equation.DSMT4">
                  <p:embed/>
                </p:oleObj>
              </mc:Choice>
              <mc:Fallback>
                <p:oleObj name="Equation" r:id="rId8" imgW="812520" imgH="253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2336" y="2944317"/>
                        <a:ext cx="1719263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456080"/>
              </p:ext>
            </p:extLst>
          </p:nvPr>
        </p:nvGraphicFramePr>
        <p:xfrm>
          <a:off x="4391599" y="2933131"/>
          <a:ext cx="13430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34680" imgH="253800" progId="Equation.DSMT4">
                  <p:embed/>
                </p:oleObj>
              </mc:Choice>
              <mc:Fallback>
                <p:oleObj name="Equation" r:id="rId10" imgW="634680" imgH="253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599" y="2933131"/>
                        <a:ext cx="134302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83523" y="3426917"/>
            <a:ext cx="1460192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形式一：</a:t>
            </a:r>
          </a:p>
        </p:txBody>
      </p:sp>
      <p:graphicFrame>
        <p:nvGraphicFramePr>
          <p:cNvPr id="5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336863"/>
              </p:ext>
            </p:extLst>
          </p:nvPr>
        </p:nvGraphicFramePr>
        <p:xfrm>
          <a:off x="1800225" y="3457575"/>
          <a:ext cx="1020763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82400" imgH="228600" progId="Equation.DSMT4">
                  <p:embed/>
                </p:oleObj>
              </mc:Choice>
              <mc:Fallback>
                <p:oleObj name="Equation" r:id="rId12" imgW="482400" imgH="2286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225" y="3457575"/>
                        <a:ext cx="1020763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576708"/>
              </p:ext>
            </p:extLst>
          </p:nvPr>
        </p:nvGraphicFramePr>
        <p:xfrm>
          <a:off x="2986783" y="3457124"/>
          <a:ext cx="1101725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20560" imgH="241200" progId="Equation.DSMT4">
                  <p:embed/>
                </p:oleObj>
              </mc:Choice>
              <mc:Fallback>
                <p:oleObj name="Equation" r:id="rId14" imgW="520560" imgH="241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783" y="3457124"/>
                        <a:ext cx="1101725" cy="458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771498"/>
              </p:ext>
            </p:extLst>
          </p:nvPr>
        </p:nvGraphicFramePr>
        <p:xfrm>
          <a:off x="4313238" y="3368675"/>
          <a:ext cx="110172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20560" imgH="291960" progId="Equation.DSMT4">
                  <p:embed/>
                </p:oleObj>
              </mc:Choice>
              <mc:Fallback>
                <p:oleObj name="Equation" r:id="rId16" imgW="520560" imgH="29196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3238" y="3368675"/>
                        <a:ext cx="1101725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908123"/>
              </p:ext>
            </p:extLst>
          </p:nvPr>
        </p:nvGraphicFramePr>
        <p:xfrm>
          <a:off x="5875338" y="3370263"/>
          <a:ext cx="1074737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507960" imgH="253800" progId="Equation.DSMT4">
                  <p:embed/>
                </p:oleObj>
              </mc:Choice>
              <mc:Fallback>
                <p:oleObj name="Equation" r:id="rId18" imgW="507960" imgH="253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5338" y="3370263"/>
                        <a:ext cx="1074737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08546"/>
              </p:ext>
            </p:extLst>
          </p:nvPr>
        </p:nvGraphicFramePr>
        <p:xfrm>
          <a:off x="3893583" y="3913549"/>
          <a:ext cx="1249171" cy="62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57200" imgH="253800" progId="Equation.DSMT4">
                  <p:embed/>
                </p:oleObj>
              </mc:Choice>
              <mc:Fallback>
                <p:oleObj name="Equation" r:id="rId20" imgW="457200" imgH="2538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3583" y="3913549"/>
                        <a:ext cx="1249171" cy="623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2857488" y="4572014"/>
            <a:ext cx="2979139" cy="46166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互易定理形式一得证</a:t>
            </a:r>
          </a:p>
        </p:txBody>
      </p:sp>
      <p:sp>
        <p:nvSpPr>
          <p:cNvPr id="64" name="竖卷形 63"/>
          <p:cNvSpPr/>
          <p:nvPr/>
        </p:nvSpPr>
        <p:spPr bwMode="auto">
          <a:xfrm>
            <a:off x="7215206" y="3071816"/>
            <a:ext cx="1482619" cy="1496007"/>
          </a:xfrm>
          <a:prstGeom prst="verticalScroll">
            <a:avLst/>
          </a:prstGeom>
          <a:solidFill>
            <a:srgbClr val="FFFF00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3333FF"/>
                </a:solidFill>
                <a:latin typeface="宋体" panose="02010600030101010101" pitchFamily="2" charset="-122"/>
              </a:rPr>
              <a:t>类似得形式二形式三</a:t>
            </a:r>
          </a:p>
        </p:txBody>
      </p: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2857488" y="407194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185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 animBg="1"/>
      <p:bldP spid="63" grpId="0" animBg="1"/>
      <p:bldP spid="64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28662" y="785800"/>
            <a:ext cx="3095625" cy="2517250"/>
            <a:chOff x="928662" y="864128"/>
            <a:chExt cx="3095625" cy="2517250"/>
          </a:xfrm>
        </p:grpSpPr>
        <p:pic>
          <p:nvPicPr>
            <p:cNvPr id="32461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62" y="864128"/>
              <a:ext cx="3095625" cy="2371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461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3000378"/>
              <a:ext cx="352425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51520" y="371039"/>
            <a:ext cx="3714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一、互易性</a:t>
            </a:r>
          </a:p>
        </p:txBody>
      </p:sp>
      <p:graphicFrame>
        <p:nvGraphicFramePr>
          <p:cNvPr id="7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253533"/>
              </p:ext>
            </p:extLst>
          </p:nvPr>
        </p:nvGraphicFramePr>
        <p:xfrm>
          <a:off x="1111250" y="3311510"/>
          <a:ext cx="5632450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43120" imgH="469800" progId="Equation.DSMT4">
                  <p:embed/>
                </p:oleObj>
              </mc:Choice>
              <mc:Fallback>
                <p:oleObj name="Equation" r:id="rId4" imgW="3543120" imgH="469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3311510"/>
                        <a:ext cx="5632450" cy="906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659637"/>
              </p:ext>
            </p:extLst>
          </p:nvPr>
        </p:nvGraphicFramePr>
        <p:xfrm>
          <a:off x="1108075" y="4173538"/>
          <a:ext cx="6007100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30520" imgH="469800" progId="Equation.DSMT4">
                  <p:embed/>
                </p:oleObj>
              </mc:Choice>
              <mc:Fallback>
                <p:oleObj name="Equation" r:id="rId6" imgW="3530520" imgH="469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4173538"/>
                        <a:ext cx="6007100" cy="969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4714876" y="753526"/>
            <a:ext cx="3152775" cy="2505090"/>
            <a:chOff x="4714876" y="824964"/>
            <a:chExt cx="3152775" cy="2505090"/>
          </a:xfrm>
        </p:grpSpPr>
        <p:pic>
          <p:nvPicPr>
            <p:cNvPr id="324615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14876" y="824964"/>
              <a:ext cx="3152775" cy="2400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4617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918564" y="2968104"/>
              <a:ext cx="42862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928662" y="1571618"/>
            <a:ext cx="785818" cy="857256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040056" y="1571618"/>
            <a:ext cx="785818" cy="857256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3428996" y="1692983"/>
            <a:ext cx="642938" cy="642937"/>
          </a:xfrm>
          <a:prstGeom prst="ellipse">
            <a:avLst/>
          </a:prstGeom>
          <a:noFill/>
          <a:ln w="38100" algn="ctr">
            <a:solidFill>
              <a:srgbClr val="0070C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椭圆 23"/>
          <p:cNvSpPr>
            <a:spLocks noChangeArrowheads="1"/>
          </p:cNvSpPr>
          <p:nvPr/>
        </p:nvSpPr>
        <p:spPr bwMode="auto">
          <a:xfrm>
            <a:off x="4615032" y="1692978"/>
            <a:ext cx="642938" cy="642937"/>
          </a:xfrm>
          <a:prstGeom prst="ellipse">
            <a:avLst/>
          </a:prstGeom>
          <a:noFill/>
          <a:ln w="38100" algn="ctr">
            <a:solidFill>
              <a:srgbClr val="0070C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816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51520" y="371039"/>
            <a:ext cx="3714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一、互易性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642910" y="3398164"/>
            <a:ext cx="553306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700" b="1" dirty="0">
                <a:solidFill>
                  <a:srgbClr val="FF0000"/>
                </a:solidFill>
              </a:rPr>
              <a:t>互易网络</a:t>
            </a:r>
            <a:r>
              <a:rPr lang="en-US" altLang="zh-CN" sz="27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——  </a:t>
            </a:r>
            <a:r>
              <a:rPr lang="zh-CN" altLang="en-US" sz="27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具有互易性的网络</a:t>
            </a:r>
            <a:endParaRPr lang="zh-CN" altLang="en-US" sz="27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539552" y="1401217"/>
            <a:ext cx="81778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对于只有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一个激励</a:t>
            </a:r>
            <a:r>
              <a:rPr lang="zh-CN" altLang="en-US" sz="2800" b="1" dirty="0">
                <a:latin typeface="宋体" panose="02010600030101010101" pitchFamily="2" charset="-122"/>
              </a:rPr>
              <a:t>作用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下的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线性不含受控源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的电路，</a:t>
            </a:r>
          </a:p>
        </p:txBody>
      </p:sp>
      <p:sp>
        <p:nvSpPr>
          <p:cNvPr id="2" name="矩形 1"/>
          <p:cNvSpPr/>
          <p:nvPr/>
        </p:nvSpPr>
        <p:spPr>
          <a:xfrm>
            <a:off x="642910" y="2340461"/>
            <a:ext cx="77404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将激励和响应的位置互换，</a:t>
            </a:r>
            <a:r>
              <a:rPr lang="zh-CN" altLang="en-US" sz="2800" b="1" noProof="1">
                <a:solidFill>
                  <a:srgbClr val="0066CC"/>
                </a:solidFill>
                <a:latin typeface="宋体" panose="02010600030101010101" pitchFamily="2" charset="-122"/>
              </a:rPr>
              <a:t>相同激励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的</a:t>
            </a:r>
            <a:r>
              <a:rPr lang="zh-CN" altLang="en-US" sz="2800" b="1" noProof="1">
                <a:solidFill>
                  <a:srgbClr val="0066CC"/>
                </a:solidFill>
                <a:latin typeface="宋体" panose="02010600030101010101" pitchFamily="2" charset="-122"/>
              </a:rPr>
              <a:t>响应不变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3816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  <p:bldP spid="9011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0946" y="328973"/>
            <a:ext cx="3714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二、互易定理内容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571868" y="2786064"/>
            <a:ext cx="1928826" cy="1528604"/>
            <a:chOff x="3637606" y="1958720"/>
            <a:chExt cx="1928826" cy="1528604"/>
          </a:xfrm>
        </p:grpSpPr>
        <p:sp>
          <p:nvSpPr>
            <p:cNvPr id="10" name="左右箭头 9"/>
            <p:cNvSpPr/>
            <p:nvPr/>
          </p:nvSpPr>
          <p:spPr bwMode="auto">
            <a:xfrm>
              <a:off x="3637606" y="2474498"/>
              <a:ext cx="1928826" cy="484632"/>
            </a:xfrm>
            <a:prstGeom prst="left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9081" y="1958720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激励响应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59081" y="3025659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位置互换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3763616" y="4343969"/>
            <a:ext cx="1428513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i="1" noProof="1">
                <a:latin typeface="+mn-lt"/>
              </a:rPr>
              <a:t>i</a:t>
            </a:r>
            <a:r>
              <a:rPr lang="en-US" altLang="zh-CN" sz="2800" b="1" baseline="-25000" noProof="1">
                <a:latin typeface="+mn-lt"/>
              </a:rPr>
              <a:t>１</a:t>
            </a:r>
            <a:r>
              <a:rPr lang="en-US" altLang="zh-CN" sz="2800" b="1" noProof="1">
                <a:latin typeface="+mn-lt"/>
              </a:rPr>
              <a:t>'＝</a:t>
            </a:r>
            <a:r>
              <a:rPr lang="en-US" altLang="zh-CN" sz="2800" b="1" i="1" noProof="1">
                <a:latin typeface="+mn-lt"/>
              </a:rPr>
              <a:t>i</a:t>
            </a:r>
            <a:r>
              <a:rPr lang="en-US" altLang="zh-CN" sz="2800" b="1" baseline="-25000" noProof="1">
                <a:latin typeface="+mn-lt"/>
              </a:rPr>
              <a:t>２</a:t>
            </a:r>
            <a:endParaRPr lang="en-US" altLang="zh-CN" sz="2800" b="1" i="1" dirty="0">
              <a:latin typeface="+mn-lt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4000496" y="50004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000628" y="396336"/>
            <a:ext cx="162736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三种形式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428596" y="1500180"/>
            <a:ext cx="1512168" cy="52322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形式一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：</a:t>
            </a: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3119300" y="1142990"/>
            <a:ext cx="3024336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激励：</a:t>
            </a:r>
            <a:r>
              <a:rPr lang="zh-CN" altLang="en-US" sz="27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独立电压源</a:t>
            </a:r>
            <a:endParaRPr lang="en-US" altLang="zh-CN" sz="27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3119300" y="1928808"/>
            <a:ext cx="3024000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响应：</a:t>
            </a:r>
            <a:r>
              <a:rPr lang="zh-CN" altLang="en-US" sz="2700" b="1" noProof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支路电流</a:t>
            </a:r>
            <a:endParaRPr lang="en-US" altLang="zh-CN" sz="27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9" name="直接箭头连接符 48"/>
          <p:cNvCxnSpPr>
            <a:endCxn id="47" idx="1"/>
          </p:cNvCxnSpPr>
          <p:nvPr/>
        </p:nvCxnSpPr>
        <p:spPr bwMode="auto">
          <a:xfrm flipV="1">
            <a:off x="2000232" y="1396906"/>
            <a:ext cx="1119068" cy="3842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cxnSp>
        <p:nvCxnSpPr>
          <p:cNvPr id="50" name="直接箭头连接符 49"/>
          <p:cNvCxnSpPr>
            <a:endCxn id="48" idx="1"/>
          </p:cNvCxnSpPr>
          <p:nvPr/>
        </p:nvCxnSpPr>
        <p:spPr bwMode="auto">
          <a:xfrm>
            <a:off x="2000232" y="1785932"/>
            <a:ext cx="1119068" cy="39679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grpSp>
        <p:nvGrpSpPr>
          <p:cNvPr id="56" name="组合 55"/>
          <p:cNvGrpSpPr/>
          <p:nvPr/>
        </p:nvGrpSpPr>
        <p:grpSpPr>
          <a:xfrm>
            <a:off x="348270" y="2609832"/>
            <a:ext cx="3071637" cy="2066937"/>
            <a:chOff x="357158" y="2714626"/>
            <a:chExt cx="3071637" cy="2066937"/>
          </a:xfrm>
        </p:grpSpPr>
        <p:pic>
          <p:nvPicPr>
            <p:cNvPr id="3133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2714626"/>
              <a:ext cx="3071637" cy="1757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33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14480" y="4429138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9" name="组合 58"/>
          <p:cNvGrpSpPr/>
          <p:nvPr/>
        </p:nvGrpSpPr>
        <p:grpSpPr>
          <a:xfrm>
            <a:off x="5610485" y="2719322"/>
            <a:ext cx="2947484" cy="1985974"/>
            <a:chOff x="5500694" y="2714626"/>
            <a:chExt cx="2947484" cy="1985974"/>
          </a:xfrm>
        </p:grpSpPr>
        <p:pic>
          <p:nvPicPr>
            <p:cNvPr id="3133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0694" y="2714626"/>
              <a:ext cx="2947484" cy="1638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334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68084" y="4357700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0" name="云形标注 59"/>
          <p:cNvSpPr/>
          <p:nvPr/>
        </p:nvSpPr>
        <p:spPr bwMode="auto">
          <a:xfrm>
            <a:off x="1785918" y="1571618"/>
            <a:ext cx="2268494" cy="1355225"/>
          </a:xfrm>
          <a:prstGeom prst="cloudCallout">
            <a:avLst>
              <a:gd name="adj1" fmla="val -41150"/>
              <a:gd name="adj2" fmla="val 74630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仅有线性</a:t>
            </a:r>
            <a:endParaRPr kumimoji="1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电阻组成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7522648" y="22671"/>
            <a:ext cx="1749212" cy="758825"/>
            <a:chOff x="7485787" y="1323838"/>
            <a:chExt cx="1749212" cy="758825"/>
          </a:xfrm>
        </p:grpSpPr>
        <p:pic>
          <p:nvPicPr>
            <p:cNvPr id="62" name="Picture 44" descr="表注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490965" y="1323838"/>
              <a:ext cx="1066800" cy="75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3"/>
            <p:cNvSpPr txBox="1"/>
            <p:nvPr/>
          </p:nvSpPr>
          <p:spPr>
            <a:xfrm>
              <a:off x="7485787" y="1356623"/>
              <a:ext cx="17492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zh-CN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注意</a:t>
              </a:r>
              <a:endPara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02938" y="2829944"/>
            <a:ext cx="887082" cy="1253040"/>
            <a:chOff x="558303" y="1977076"/>
            <a:chExt cx="887082" cy="1253040"/>
          </a:xfrm>
        </p:grpSpPr>
        <p:sp>
          <p:nvSpPr>
            <p:cNvPr id="67" name="Line 33"/>
            <p:cNvSpPr>
              <a:spLocks noChangeShapeType="1"/>
            </p:cNvSpPr>
            <p:nvPr/>
          </p:nvSpPr>
          <p:spPr bwMode="auto">
            <a:xfrm flipH="1">
              <a:off x="1107288" y="2124832"/>
              <a:ext cx="31316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Line 37"/>
            <p:cNvSpPr>
              <a:spLocks noChangeShapeType="1"/>
            </p:cNvSpPr>
            <p:nvPr/>
          </p:nvSpPr>
          <p:spPr bwMode="auto">
            <a:xfrm>
              <a:off x="1128804" y="2103316"/>
              <a:ext cx="0" cy="1126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Line 42"/>
            <p:cNvSpPr>
              <a:spLocks noChangeShapeType="1"/>
            </p:cNvSpPr>
            <p:nvPr/>
          </p:nvSpPr>
          <p:spPr bwMode="auto">
            <a:xfrm>
              <a:off x="1128804" y="2103316"/>
              <a:ext cx="0" cy="3651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w="lg" len="lg"/>
              <a:tailEnd type="triangle" w="lg" len="lg"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Text Box 49"/>
            <p:cNvSpPr txBox="1">
              <a:spLocks noChangeArrowheads="1"/>
            </p:cNvSpPr>
            <p:nvPr/>
          </p:nvSpPr>
          <p:spPr bwMode="auto">
            <a:xfrm>
              <a:off x="558303" y="1977076"/>
              <a:ext cx="876868" cy="50748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700" b="1" i="1" noProof="1">
                  <a:solidFill>
                    <a:srgbClr val="FF0000"/>
                  </a:solidFill>
                </a:rPr>
                <a:t>i</a:t>
              </a:r>
              <a:r>
                <a:rPr lang="en-US" altLang="zh-CN" sz="2700" b="1" baseline="-25000" noProof="1">
                  <a:solidFill>
                    <a:srgbClr val="FF0000"/>
                  </a:solidFill>
                  <a:latin typeface="宋体" panose="02010600030101010101" pitchFamily="2" charset="-122"/>
                </a:rPr>
                <a:t>１</a:t>
              </a:r>
              <a:r>
                <a:rPr lang="en-US" altLang="zh-CN" sz="2700" b="1" noProof="1">
                  <a:solidFill>
                    <a:srgbClr val="FF0000"/>
                  </a:solidFill>
                </a:rPr>
                <a:t>'</a:t>
              </a:r>
              <a:endParaRPr lang="en-US" altLang="zh-CN" sz="2700" b="1" dirty="0">
                <a:solidFill>
                  <a:srgbClr val="FF0000"/>
                </a:solidFill>
              </a:endParaRPr>
            </a:p>
          </p:txBody>
        </p:sp>
        <p:sp>
          <p:nvSpPr>
            <p:cNvPr id="72" name="Line 33"/>
            <p:cNvSpPr>
              <a:spLocks noChangeShapeType="1"/>
            </p:cNvSpPr>
            <p:nvPr/>
          </p:nvSpPr>
          <p:spPr bwMode="auto">
            <a:xfrm flipH="1">
              <a:off x="1132218" y="3214692"/>
              <a:ext cx="31316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890128" y="2995148"/>
            <a:ext cx="1169349" cy="1206548"/>
            <a:chOff x="2912901" y="3067289"/>
            <a:chExt cx="1169349" cy="1206548"/>
          </a:xfrm>
        </p:grpSpPr>
        <p:sp>
          <p:nvSpPr>
            <p:cNvPr id="74" name="Line 36"/>
            <p:cNvSpPr>
              <a:spLocks noChangeShapeType="1"/>
            </p:cNvSpPr>
            <p:nvPr/>
          </p:nvSpPr>
          <p:spPr bwMode="auto">
            <a:xfrm>
              <a:off x="2973148" y="3078887"/>
              <a:ext cx="25053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Oval 44"/>
            <p:cNvSpPr>
              <a:spLocks noChangeArrowheads="1"/>
            </p:cNvSpPr>
            <p:nvPr/>
          </p:nvSpPr>
          <p:spPr bwMode="auto">
            <a:xfrm>
              <a:off x="3040082" y="3429006"/>
              <a:ext cx="367200" cy="36512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700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  <p:sp>
          <p:nvSpPr>
            <p:cNvPr id="77" name="Text Box 52"/>
            <p:cNvSpPr txBox="1">
              <a:spLocks noChangeArrowheads="1"/>
            </p:cNvSpPr>
            <p:nvPr/>
          </p:nvSpPr>
          <p:spPr bwMode="auto">
            <a:xfrm>
              <a:off x="3330649" y="3231710"/>
              <a:ext cx="751601" cy="104212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i="1" dirty="0">
                  <a:solidFill>
                    <a:srgbClr val="FF0000"/>
                  </a:solidFill>
                </a:rPr>
                <a:t>+</a:t>
              </a: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i="1" dirty="0" err="1">
                  <a:solidFill>
                    <a:srgbClr val="FF0000"/>
                  </a:solidFill>
                </a:rPr>
                <a:t>u</a:t>
              </a:r>
              <a:r>
                <a:rPr lang="en-US" altLang="zh-CN" sz="2400" baseline="-25000" dirty="0" err="1">
                  <a:solidFill>
                    <a:srgbClr val="FF0000"/>
                  </a:solidFill>
                </a:rPr>
                <a:t>S</a:t>
              </a:r>
              <a:endParaRPr lang="en-US" altLang="zh-CN" sz="2400" i="1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i="1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78" name="Line 34"/>
            <p:cNvSpPr>
              <a:spLocks noChangeShapeType="1"/>
            </p:cNvSpPr>
            <p:nvPr/>
          </p:nvSpPr>
          <p:spPr bwMode="auto">
            <a:xfrm>
              <a:off x="3226068" y="3067289"/>
              <a:ext cx="0" cy="1126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Line 50"/>
            <p:cNvSpPr>
              <a:spLocks noChangeShapeType="1"/>
            </p:cNvSpPr>
            <p:nvPr/>
          </p:nvSpPr>
          <p:spPr bwMode="auto">
            <a:xfrm flipH="1">
              <a:off x="2912901" y="4171792"/>
              <a:ext cx="31316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5" name="椭圆 84"/>
          <p:cNvSpPr>
            <a:spLocks noChangeArrowheads="1"/>
          </p:cNvSpPr>
          <p:nvPr/>
        </p:nvSpPr>
        <p:spPr bwMode="auto">
          <a:xfrm>
            <a:off x="5550177" y="3271140"/>
            <a:ext cx="468000" cy="468000"/>
          </a:xfrm>
          <a:prstGeom prst="ellipse">
            <a:avLst/>
          </a:prstGeom>
          <a:noFill/>
          <a:ln w="38100" algn="ctr">
            <a:solidFill>
              <a:srgbClr val="FF33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9" name="Picture 125" descr="MCj0349133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94719" y="688491"/>
            <a:ext cx="9652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椭圆 50"/>
          <p:cNvSpPr>
            <a:spLocks noChangeArrowheads="1"/>
          </p:cNvSpPr>
          <p:nvPr/>
        </p:nvSpPr>
        <p:spPr bwMode="auto">
          <a:xfrm>
            <a:off x="518729" y="3291791"/>
            <a:ext cx="468000" cy="468000"/>
          </a:xfrm>
          <a:prstGeom prst="ellipse">
            <a:avLst/>
          </a:prstGeom>
          <a:noFill/>
          <a:ln w="38100" algn="ctr">
            <a:solidFill>
              <a:srgbClr val="FF33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椭圆 51"/>
          <p:cNvSpPr>
            <a:spLocks noChangeArrowheads="1"/>
          </p:cNvSpPr>
          <p:nvPr/>
        </p:nvSpPr>
        <p:spPr bwMode="auto">
          <a:xfrm>
            <a:off x="7936636" y="3328894"/>
            <a:ext cx="468000" cy="468000"/>
          </a:xfrm>
          <a:prstGeom prst="ellipse">
            <a:avLst/>
          </a:prstGeom>
          <a:noFill/>
          <a:ln w="381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椭圆 52"/>
          <p:cNvSpPr>
            <a:spLocks noChangeArrowheads="1"/>
          </p:cNvSpPr>
          <p:nvPr/>
        </p:nvSpPr>
        <p:spPr bwMode="auto">
          <a:xfrm>
            <a:off x="2953614" y="3332721"/>
            <a:ext cx="468000" cy="468000"/>
          </a:xfrm>
          <a:prstGeom prst="ellipse">
            <a:avLst/>
          </a:prstGeom>
          <a:noFill/>
          <a:ln w="381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23205" y="1532478"/>
            <a:ext cx="2660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互易前后对应支路激励和响应参考方向取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一致性</a:t>
            </a:r>
          </a:p>
        </p:txBody>
      </p:sp>
    </p:spTree>
    <p:extLst>
      <p:ext uri="{BB962C8B-B14F-4D97-AF65-F5344CB8AC3E}">
        <p14:creationId xmlns:p14="http://schemas.microsoft.com/office/powerpoint/2010/main" val="3987698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60" grpId="0" animBg="1"/>
      <p:bldP spid="60" grpId="1" animBg="1"/>
      <p:bldP spid="85" grpId="0" animBg="1"/>
      <p:bldP spid="85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4D1889D-E60B-459D-BB59-5FCFB979D2F5}"/>
              </a:ext>
            </a:extLst>
          </p:cNvPr>
          <p:cNvGrpSpPr/>
          <p:nvPr/>
        </p:nvGrpSpPr>
        <p:grpSpPr>
          <a:xfrm>
            <a:off x="558629" y="334599"/>
            <a:ext cx="3071637" cy="2066937"/>
            <a:chOff x="357158" y="2714626"/>
            <a:chExt cx="3071637" cy="206693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BA29338-63DB-4214-8A51-0405115447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2714626"/>
              <a:ext cx="3071637" cy="1757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EF80214-4670-4EDA-B32C-0EEBF100B3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14480" y="4429138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8B30D4C9-1955-4EC0-B9E6-6697CA096999}"/>
              </a:ext>
            </a:extLst>
          </p:cNvPr>
          <p:cNvGrpSpPr/>
          <p:nvPr/>
        </p:nvGrpSpPr>
        <p:grpSpPr>
          <a:xfrm>
            <a:off x="5508104" y="334599"/>
            <a:ext cx="2947484" cy="1985974"/>
            <a:chOff x="5500694" y="2714626"/>
            <a:chExt cx="2947484" cy="1985974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7FB758EB-FE8F-451D-B555-287F22A79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00694" y="2714626"/>
              <a:ext cx="2947484" cy="1638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9D5C37A5-ED91-47C6-9C68-3DCCA55A8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68084" y="4357700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832683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5715008" y="2614782"/>
            <a:ext cx="2786082" cy="2171546"/>
            <a:chOff x="5715008" y="2614782"/>
            <a:chExt cx="2786082" cy="2171546"/>
          </a:xfrm>
        </p:grpSpPr>
        <p:pic>
          <p:nvPicPr>
            <p:cNvPr id="32665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8" y="2614782"/>
              <a:ext cx="2786082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15140" y="4443428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4" name="组合 53"/>
          <p:cNvGrpSpPr/>
          <p:nvPr/>
        </p:nvGrpSpPr>
        <p:grpSpPr>
          <a:xfrm>
            <a:off x="426124" y="2628744"/>
            <a:ext cx="2786050" cy="2159891"/>
            <a:chOff x="428596" y="2643188"/>
            <a:chExt cx="2786050" cy="2159891"/>
          </a:xfrm>
        </p:grpSpPr>
        <p:pic>
          <p:nvPicPr>
            <p:cNvPr id="32665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596" y="2643188"/>
              <a:ext cx="2786050" cy="1857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14480" y="4450654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0946" y="328973"/>
            <a:ext cx="3714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二、互易定理内容</a:t>
            </a:r>
          </a:p>
        </p:txBody>
      </p:sp>
      <p:grpSp>
        <p:nvGrpSpPr>
          <p:cNvPr id="3" name="组合 12"/>
          <p:cNvGrpSpPr/>
          <p:nvPr/>
        </p:nvGrpSpPr>
        <p:grpSpPr>
          <a:xfrm>
            <a:off x="3571868" y="2786064"/>
            <a:ext cx="1928826" cy="1528604"/>
            <a:chOff x="3637606" y="1958720"/>
            <a:chExt cx="1928826" cy="1528604"/>
          </a:xfrm>
        </p:grpSpPr>
        <p:sp>
          <p:nvSpPr>
            <p:cNvPr id="10" name="左右箭头 9"/>
            <p:cNvSpPr/>
            <p:nvPr/>
          </p:nvSpPr>
          <p:spPr bwMode="auto">
            <a:xfrm>
              <a:off x="3637606" y="2474498"/>
              <a:ext cx="1928826" cy="484632"/>
            </a:xfrm>
            <a:prstGeom prst="left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9081" y="1958720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激励响应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59081" y="3025659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位置互换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3719654" y="4350812"/>
            <a:ext cx="1571636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i="1" noProof="1"/>
              <a:t>u</a:t>
            </a:r>
            <a:r>
              <a:rPr lang="en-US" altLang="zh-CN" sz="2800" b="1" baseline="-25000" noProof="1"/>
              <a:t>１</a:t>
            </a:r>
            <a:r>
              <a:rPr lang="en-US" altLang="zh-CN" sz="2800" b="1" noProof="1"/>
              <a:t>'＝</a:t>
            </a:r>
            <a:r>
              <a:rPr lang="en-US" altLang="zh-CN" sz="2800" b="1" i="1" noProof="1"/>
              <a:t>u</a:t>
            </a:r>
            <a:r>
              <a:rPr lang="en-US" altLang="zh-CN" sz="2800" b="1" baseline="-25000" noProof="1"/>
              <a:t>２</a:t>
            </a:r>
            <a:endParaRPr lang="en-US" altLang="zh-CN" sz="2800" b="1" i="1" dirty="0"/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4000496" y="50004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000628" y="396336"/>
            <a:ext cx="162736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三种形式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428596" y="1500180"/>
            <a:ext cx="1512168" cy="52322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形式二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：</a:t>
            </a: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3119300" y="1142990"/>
            <a:ext cx="3024336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激励：</a:t>
            </a:r>
            <a:r>
              <a:rPr lang="zh-CN" altLang="en-US" sz="27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独立电流源</a:t>
            </a:r>
            <a:endParaRPr lang="en-US" altLang="zh-CN" sz="27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3119300" y="1928808"/>
            <a:ext cx="3024000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响应：</a:t>
            </a:r>
            <a:r>
              <a:rPr lang="zh-CN" altLang="en-US" sz="2700" b="1" noProof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开路电压</a:t>
            </a:r>
            <a:endParaRPr lang="en-US" altLang="zh-CN" sz="27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9" name="直接箭头连接符 48"/>
          <p:cNvCxnSpPr>
            <a:endCxn id="47" idx="1"/>
          </p:cNvCxnSpPr>
          <p:nvPr/>
        </p:nvCxnSpPr>
        <p:spPr bwMode="auto">
          <a:xfrm flipV="1">
            <a:off x="2000232" y="1396906"/>
            <a:ext cx="1119068" cy="3842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cxnSp>
        <p:nvCxnSpPr>
          <p:cNvPr id="50" name="直接箭头连接符 49"/>
          <p:cNvCxnSpPr>
            <a:endCxn id="48" idx="1"/>
          </p:cNvCxnSpPr>
          <p:nvPr/>
        </p:nvCxnSpPr>
        <p:spPr bwMode="auto">
          <a:xfrm>
            <a:off x="2000232" y="1785932"/>
            <a:ext cx="1119068" cy="39679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sp>
        <p:nvSpPr>
          <p:cNvPr id="60" name="云形标注 59"/>
          <p:cNvSpPr/>
          <p:nvPr/>
        </p:nvSpPr>
        <p:spPr bwMode="auto">
          <a:xfrm>
            <a:off x="1785918" y="1571618"/>
            <a:ext cx="2209778" cy="1355225"/>
          </a:xfrm>
          <a:prstGeom prst="cloudCallout">
            <a:avLst>
              <a:gd name="adj1" fmla="val -41150"/>
              <a:gd name="adj2" fmla="val 74630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仅有线性</a:t>
            </a:r>
            <a:endParaRPr kumimoji="1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电阻组成</a:t>
            </a:r>
          </a:p>
        </p:txBody>
      </p:sp>
      <p:grpSp>
        <p:nvGrpSpPr>
          <p:cNvPr id="6" name="组合 64"/>
          <p:cNvGrpSpPr/>
          <p:nvPr/>
        </p:nvGrpSpPr>
        <p:grpSpPr>
          <a:xfrm>
            <a:off x="7744166" y="71337"/>
            <a:ext cx="1066800" cy="758825"/>
            <a:chOff x="7858148" y="500048"/>
            <a:chExt cx="1066800" cy="758825"/>
          </a:xfrm>
        </p:grpSpPr>
        <p:pic>
          <p:nvPicPr>
            <p:cNvPr id="62" name="Picture 44" descr="表注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858148" y="500048"/>
              <a:ext cx="1066800" cy="75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3"/>
            <p:cNvSpPr txBox="1"/>
            <p:nvPr/>
          </p:nvSpPr>
          <p:spPr>
            <a:xfrm>
              <a:off x="7968750" y="574508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zh-CN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注意</a:t>
              </a:r>
            </a:p>
          </p:txBody>
        </p:sp>
      </p:grpSp>
      <p:sp>
        <p:nvSpPr>
          <p:cNvPr id="85" name="椭圆 84"/>
          <p:cNvSpPr>
            <a:spLocks noChangeArrowheads="1"/>
          </p:cNvSpPr>
          <p:nvPr/>
        </p:nvSpPr>
        <p:spPr bwMode="auto">
          <a:xfrm>
            <a:off x="508963" y="3363677"/>
            <a:ext cx="468000" cy="468000"/>
          </a:xfrm>
          <a:prstGeom prst="ellipse">
            <a:avLst/>
          </a:prstGeom>
          <a:noFill/>
          <a:ln w="38100" algn="ctr">
            <a:solidFill>
              <a:srgbClr val="FF33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椭圆 86"/>
          <p:cNvSpPr>
            <a:spLocks noChangeArrowheads="1"/>
          </p:cNvSpPr>
          <p:nvPr/>
        </p:nvSpPr>
        <p:spPr bwMode="auto">
          <a:xfrm>
            <a:off x="7923548" y="3363677"/>
            <a:ext cx="468000" cy="468000"/>
          </a:xfrm>
          <a:prstGeom prst="ellipse">
            <a:avLst/>
          </a:prstGeom>
          <a:noFill/>
          <a:ln w="381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858090" y="3025467"/>
            <a:ext cx="761554" cy="1186138"/>
            <a:chOff x="1088699" y="3040474"/>
            <a:chExt cx="761554" cy="1186138"/>
          </a:xfrm>
        </p:grpSpPr>
        <p:sp>
          <p:nvSpPr>
            <p:cNvPr id="57" name="Line 29"/>
            <p:cNvSpPr>
              <a:spLocks noChangeShapeType="1"/>
            </p:cNvSpPr>
            <p:nvPr/>
          </p:nvSpPr>
          <p:spPr bwMode="auto">
            <a:xfrm flipH="1" flipV="1">
              <a:off x="1088699" y="3040474"/>
              <a:ext cx="48300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58" name="Line 40"/>
            <p:cNvSpPr>
              <a:spLocks noChangeShapeType="1"/>
            </p:cNvSpPr>
            <p:nvPr/>
          </p:nvSpPr>
          <p:spPr bwMode="auto">
            <a:xfrm>
              <a:off x="1088699" y="4171792"/>
              <a:ext cx="48300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59" name="Text Box 41"/>
            <p:cNvSpPr txBox="1">
              <a:spLocks noChangeArrowheads="1"/>
            </p:cNvSpPr>
            <p:nvPr/>
          </p:nvSpPr>
          <p:spPr bwMode="auto">
            <a:xfrm>
              <a:off x="1125752" y="3095533"/>
              <a:ext cx="724501" cy="113107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b="1" i="1" dirty="0">
                  <a:solidFill>
                    <a:srgbClr val="FF0000"/>
                  </a:solidFill>
                </a:rPr>
                <a:t>+</a:t>
              </a: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i="1" dirty="0">
                  <a:solidFill>
                    <a:srgbClr val="FF0000"/>
                  </a:solidFill>
                </a:rPr>
                <a:t>u</a:t>
              </a:r>
              <a:r>
                <a:rPr lang="en-US" altLang="zh-CN" sz="2700" baseline="-25000" dirty="0">
                  <a:solidFill>
                    <a:srgbClr val="FF0000"/>
                  </a:solidFill>
                </a:rPr>
                <a:t>1</a:t>
              </a:r>
              <a:r>
                <a:rPr lang="en-US" altLang="zh-CN" sz="2700" noProof="1">
                  <a:solidFill>
                    <a:srgbClr val="FF0000"/>
                  </a:solidFill>
                </a:rPr>
                <a:t>'</a:t>
              </a:r>
              <a:endParaRPr lang="en-US" altLang="zh-CN" sz="2700" i="1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b="1" i="1" dirty="0">
                  <a:solidFill>
                    <a:srgbClr val="FF0000"/>
                  </a:solidFill>
                </a:rPr>
                <a:t>-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017456" y="3040729"/>
            <a:ext cx="1086752" cy="1459847"/>
            <a:chOff x="2768749" y="3040729"/>
            <a:chExt cx="1086752" cy="1459847"/>
          </a:xfrm>
        </p:grpSpPr>
        <p:sp>
          <p:nvSpPr>
            <p:cNvPr id="65" name="Text Box 27"/>
            <p:cNvSpPr txBox="1">
              <a:spLocks noChangeArrowheads="1"/>
            </p:cNvSpPr>
            <p:nvPr/>
          </p:nvSpPr>
          <p:spPr bwMode="auto">
            <a:xfrm>
              <a:off x="3131000" y="3511853"/>
              <a:ext cx="724501" cy="98872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i="1">
                  <a:solidFill>
                    <a:srgbClr val="FF0000"/>
                  </a:solidFill>
                </a:rPr>
                <a:t> </a:t>
              </a: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i="1">
                  <a:solidFill>
                    <a:srgbClr val="FF0000"/>
                  </a:solidFill>
                </a:rPr>
                <a:t>i</a:t>
              </a:r>
              <a:r>
                <a:rPr lang="en-US" altLang="zh-CN" sz="2700" i="1" baseline="-25000">
                  <a:solidFill>
                    <a:srgbClr val="FF0000"/>
                  </a:solidFill>
                </a:rPr>
                <a:t>S</a:t>
              </a:r>
              <a:endParaRPr lang="en-US" altLang="zh-CN" sz="2700" i="1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endParaRPr lang="en-US" altLang="zh-CN" sz="2700" i="1">
                <a:solidFill>
                  <a:srgbClr val="FF0000"/>
                </a:solidFill>
              </a:endParaRPr>
            </a:p>
          </p:txBody>
        </p:sp>
        <p:sp>
          <p:nvSpPr>
            <p:cNvPr id="66" name="Line 30"/>
            <p:cNvSpPr>
              <a:spLocks noChangeShapeType="1"/>
            </p:cNvSpPr>
            <p:nvPr/>
          </p:nvSpPr>
          <p:spPr bwMode="auto">
            <a:xfrm>
              <a:off x="3070624" y="3040729"/>
              <a:ext cx="0" cy="432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73" name="Line 31"/>
            <p:cNvSpPr>
              <a:spLocks noChangeShapeType="1"/>
            </p:cNvSpPr>
            <p:nvPr/>
          </p:nvSpPr>
          <p:spPr bwMode="auto">
            <a:xfrm>
              <a:off x="2773173" y="3050786"/>
              <a:ext cx="288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89" name="Oval 37"/>
            <p:cNvSpPr>
              <a:spLocks noChangeArrowheads="1"/>
            </p:cNvSpPr>
            <p:nvPr/>
          </p:nvSpPr>
          <p:spPr bwMode="auto">
            <a:xfrm>
              <a:off x="2882914" y="3461897"/>
              <a:ext cx="360000" cy="360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700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  <p:sp>
          <p:nvSpPr>
            <p:cNvPr id="90" name="Line 42"/>
            <p:cNvSpPr>
              <a:spLocks noChangeShapeType="1"/>
            </p:cNvSpPr>
            <p:nvPr/>
          </p:nvSpPr>
          <p:spPr bwMode="auto">
            <a:xfrm flipH="1">
              <a:off x="2768749" y="4172047"/>
              <a:ext cx="3018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2" name="Line 45"/>
            <p:cNvSpPr>
              <a:spLocks noChangeShapeType="1"/>
            </p:cNvSpPr>
            <p:nvPr/>
          </p:nvSpPr>
          <p:spPr bwMode="auto">
            <a:xfrm>
              <a:off x="2882914" y="3633283"/>
              <a:ext cx="360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3" name="Line 46"/>
            <p:cNvSpPr>
              <a:spLocks noChangeShapeType="1"/>
            </p:cNvSpPr>
            <p:nvPr/>
          </p:nvSpPr>
          <p:spPr bwMode="auto">
            <a:xfrm>
              <a:off x="3070624" y="3833109"/>
              <a:ext cx="0" cy="3496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</p:grpSp>
      <p:pic>
        <p:nvPicPr>
          <p:cNvPr id="95" name="Picture 125" descr="MCj0349133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58348" y="928593"/>
            <a:ext cx="9652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椭圆 55"/>
          <p:cNvSpPr>
            <a:spLocks noChangeArrowheads="1"/>
          </p:cNvSpPr>
          <p:nvPr/>
        </p:nvSpPr>
        <p:spPr bwMode="auto">
          <a:xfrm>
            <a:off x="5715008" y="2782896"/>
            <a:ext cx="468000" cy="1531772"/>
          </a:xfrm>
          <a:prstGeom prst="ellipse">
            <a:avLst/>
          </a:prstGeom>
          <a:noFill/>
          <a:ln w="38100" algn="ctr">
            <a:solidFill>
              <a:srgbClr val="FF33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椭圆 62"/>
          <p:cNvSpPr>
            <a:spLocks noChangeArrowheads="1"/>
          </p:cNvSpPr>
          <p:nvPr/>
        </p:nvSpPr>
        <p:spPr bwMode="auto">
          <a:xfrm>
            <a:off x="2762444" y="2893079"/>
            <a:ext cx="468000" cy="1437786"/>
          </a:xfrm>
          <a:prstGeom prst="ellipse">
            <a:avLst/>
          </a:prstGeom>
          <a:noFill/>
          <a:ln w="381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6346358" y="1628850"/>
            <a:ext cx="2660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互易前后对应支路激励和响应参考方向取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一致性</a:t>
            </a:r>
          </a:p>
        </p:txBody>
      </p:sp>
    </p:spTree>
    <p:extLst>
      <p:ext uri="{BB962C8B-B14F-4D97-AF65-F5344CB8AC3E}">
        <p14:creationId xmlns:p14="http://schemas.microsoft.com/office/powerpoint/2010/main" val="3987698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6" grpId="0" animBg="1"/>
      <p:bldP spid="47" grpId="0" animBg="1"/>
      <p:bldP spid="48" grpId="0" animBg="1"/>
      <p:bldP spid="60" grpId="0" animBg="1"/>
      <p:bldP spid="60" grpId="1" animBg="1"/>
      <p:bldP spid="85" grpId="0" animBg="1"/>
      <p:bldP spid="85" grpId="1" animBg="1"/>
      <p:bldP spid="87" grpId="0" animBg="1"/>
      <p:bldP spid="87" grpId="1" animBg="1"/>
      <p:bldP spid="56" grpId="0" animBg="1"/>
      <p:bldP spid="56" grpId="1" animBg="1"/>
      <p:bldP spid="63" grpId="0" animBg="1"/>
      <p:bldP spid="63" grpId="1" animBg="1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5639330" y="2660836"/>
            <a:ext cx="3433264" cy="2082460"/>
            <a:chOff x="5639330" y="2660836"/>
            <a:chExt cx="3433264" cy="2082460"/>
          </a:xfrm>
        </p:grpSpPr>
        <p:pic>
          <p:nvPicPr>
            <p:cNvPr id="32768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9330" y="2660836"/>
              <a:ext cx="3433264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38982" y="4400396"/>
              <a:ext cx="4191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0" name="组合 69"/>
          <p:cNvGrpSpPr/>
          <p:nvPr/>
        </p:nvGrpSpPr>
        <p:grpSpPr>
          <a:xfrm>
            <a:off x="142844" y="2643188"/>
            <a:ext cx="2851830" cy="2099211"/>
            <a:chOff x="142844" y="2643188"/>
            <a:chExt cx="2851830" cy="2099211"/>
          </a:xfrm>
        </p:grpSpPr>
        <p:pic>
          <p:nvPicPr>
            <p:cNvPr id="32768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2844" y="2643188"/>
              <a:ext cx="2851830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43042" y="4389974"/>
              <a:ext cx="4381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0946" y="328973"/>
            <a:ext cx="3714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二、互易定理内容</a:t>
            </a:r>
          </a:p>
        </p:txBody>
      </p:sp>
      <p:grpSp>
        <p:nvGrpSpPr>
          <p:cNvPr id="5" name="组合 12"/>
          <p:cNvGrpSpPr/>
          <p:nvPr/>
        </p:nvGrpSpPr>
        <p:grpSpPr>
          <a:xfrm>
            <a:off x="3571868" y="2786064"/>
            <a:ext cx="1928826" cy="1528604"/>
            <a:chOff x="3637606" y="1958720"/>
            <a:chExt cx="1928826" cy="1528604"/>
          </a:xfrm>
        </p:grpSpPr>
        <p:sp>
          <p:nvSpPr>
            <p:cNvPr id="10" name="左右箭头 9"/>
            <p:cNvSpPr/>
            <p:nvPr/>
          </p:nvSpPr>
          <p:spPr bwMode="auto">
            <a:xfrm>
              <a:off x="3637606" y="2474498"/>
              <a:ext cx="1928826" cy="484632"/>
            </a:xfrm>
            <a:prstGeom prst="left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859081" y="1958720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激励响应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59081" y="3025659"/>
              <a:ext cx="1415772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b="1" dirty="0"/>
                <a:t>位置互换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511407" y="4445761"/>
            <a:ext cx="4143404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noProof="1"/>
              <a:t>数值上</a:t>
            </a:r>
            <a:r>
              <a:rPr lang="zh-CN" altLang="en-US" sz="2800" b="1" noProof="1"/>
              <a:t> </a:t>
            </a:r>
            <a:r>
              <a:rPr lang="en-US" altLang="zh-CN" sz="2800" b="1" i="1" noProof="1"/>
              <a:t>i</a:t>
            </a:r>
            <a:r>
              <a:rPr lang="en-US" altLang="zh-CN" sz="2800" b="1" baseline="-25000" noProof="1"/>
              <a:t>S </a:t>
            </a:r>
            <a:r>
              <a:rPr lang="en-US" altLang="zh-CN" sz="2800" b="1" noProof="1"/>
              <a:t>= </a:t>
            </a:r>
            <a:r>
              <a:rPr lang="en-US" altLang="zh-CN" sz="2800" b="1" i="1" noProof="1"/>
              <a:t>u</a:t>
            </a:r>
            <a:r>
              <a:rPr lang="en-US" altLang="zh-CN" sz="2800" b="1" baseline="-25000" noProof="1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zh-CN" altLang="en-US" sz="2800" b="1" noProof="1"/>
              <a:t>， </a:t>
            </a:r>
            <a:r>
              <a:rPr lang="zh-CN" altLang="en-US" b="1" noProof="1"/>
              <a:t>则</a:t>
            </a:r>
            <a:r>
              <a:rPr lang="en-US" altLang="zh-CN" sz="2800" b="1" i="1" noProof="1"/>
              <a:t>i</a:t>
            </a:r>
            <a:r>
              <a:rPr lang="en-US" altLang="zh-CN" sz="2800" b="1" baseline="-25000" noProof="1"/>
              <a:t>１</a:t>
            </a:r>
            <a:r>
              <a:rPr lang="en-US" altLang="zh-CN" sz="2800" b="1" noProof="1"/>
              <a:t>'＝</a:t>
            </a:r>
            <a:r>
              <a:rPr lang="en-US" altLang="zh-CN" sz="2800" b="1" i="1" noProof="1"/>
              <a:t>u</a:t>
            </a:r>
            <a:r>
              <a:rPr lang="en-US" altLang="zh-CN" sz="2800" b="1" baseline="-25000" noProof="1"/>
              <a:t>２</a:t>
            </a:r>
            <a:endParaRPr lang="en-US" altLang="zh-CN" sz="2800" b="1" i="1" dirty="0"/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4000496" y="500048"/>
            <a:ext cx="633410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000628" y="396336"/>
            <a:ext cx="162736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三种形式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215955" y="1525524"/>
            <a:ext cx="1512168" cy="523220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形式三</a:t>
            </a:r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：</a:t>
            </a: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2861224" y="1152151"/>
            <a:ext cx="4167344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激励：</a:t>
            </a:r>
            <a:r>
              <a:rPr lang="zh-CN" altLang="en-US" sz="27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独立电压源</a:t>
            </a:r>
            <a:r>
              <a:rPr lang="en-US" altLang="zh-CN" sz="27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/</a:t>
            </a:r>
            <a:r>
              <a:rPr lang="zh-CN" altLang="en-US" sz="27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电流源</a:t>
            </a:r>
            <a:endParaRPr lang="en-US" altLang="zh-CN" sz="27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2861224" y="1937969"/>
            <a:ext cx="4167344" cy="5078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700" b="1" noProof="1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响应：</a:t>
            </a:r>
            <a:r>
              <a:rPr lang="zh-CN" altLang="en-US" sz="2700" b="1" noProof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开路电压</a:t>
            </a:r>
            <a:r>
              <a:rPr lang="en-US" altLang="zh-CN" sz="2700" b="1" noProof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/</a:t>
            </a:r>
            <a:r>
              <a:rPr lang="zh-CN" altLang="en-US" sz="2700" b="1" noProof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短路电流</a:t>
            </a:r>
            <a:endParaRPr lang="en-US" altLang="zh-CN" sz="27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9" name="直接箭头连接符 48"/>
          <p:cNvCxnSpPr>
            <a:endCxn id="47" idx="1"/>
          </p:cNvCxnSpPr>
          <p:nvPr/>
        </p:nvCxnSpPr>
        <p:spPr bwMode="auto">
          <a:xfrm flipV="1">
            <a:off x="1742156" y="1406067"/>
            <a:ext cx="1119068" cy="38428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cxnSp>
        <p:nvCxnSpPr>
          <p:cNvPr id="50" name="直接箭头连接符 49"/>
          <p:cNvCxnSpPr>
            <a:endCxn id="48" idx="1"/>
          </p:cNvCxnSpPr>
          <p:nvPr/>
        </p:nvCxnSpPr>
        <p:spPr bwMode="auto">
          <a:xfrm>
            <a:off x="1742156" y="1795093"/>
            <a:ext cx="1119068" cy="39679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/>
            <a:tailEnd type="arrow"/>
          </a:ln>
          <a:effectLst/>
        </p:spPr>
      </p:cxnSp>
      <p:sp>
        <p:nvSpPr>
          <p:cNvPr id="60" name="云形标注 59"/>
          <p:cNvSpPr/>
          <p:nvPr/>
        </p:nvSpPr>
        <p:spPr bwMode="auto">
          <a:xfrm>
            <a:off x="1785918" y="1571618"/>
            <a:ext cx="2643206" cy="1355225"/>
          </a:xfrm>
          <a:prstGeom prst="cloudCallout">
            <a:avLst>
              <a:gd name="adj1" fmla="val -41150"/>
              <a:gd name="adj2" fmla="val 74630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仅有线性</a:t>
            </a:r>
            <a:endParaRPr kumimoji="1" lang="en-US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电阻组成</a:t>
            </a:r>
          </a:p>
        </p:txBody>
      </p:sp>
      <p:grpSp>
        <p:nvGrpSpPr>
          <p:cNvPr id="6" name="组合 64"/>
          <p:cNvGrpSpPr/>
          <p:nvPr/>
        </p:nvGrpSpPr>
        <p:grpSpPr>
          <a:xfrm>
            <a:off x="7858148" y="-66681"/>
            <a:ext cx="1066800" cy="758825"/>
            <a:chOff x="7858148" y="500048"/>
            <a:chExt cx="1066800" cy="758825"/>
          </a:xfrm>
        </p:grpSpPr>
        <p:pic>
          <p:nvPicPr>
            <p:cNvPr id="62" name="Picture 44" descr="表注2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858148" y="500048"/>
              <a:ext cx="1066800" cy="75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" name="TextBox 63"/>
            <p:cNvSpPr txBox="1"/>
            <p:nvPr/>
          </p:nvSpPr>
          <p:spPr>
            <a:xfrm>
              <a:off x="7968750" y="574508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zh-CN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注意</a:t>
              </a:r>
            </a:p>
          </p:txBody>
        </p:sp>
      </p:grp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5663543" y="3234069"/>
            <a:ext cx="388681" cy="536791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椭圆 84"/>
          <p:cNvSpPr>
            <a:spLocks noChangeArrowheads="1"/>
          </p:cNvSpPr>
          <p:nvPr/>
        </p:nvSpPr>
        <p:spPr bwMode="auto">
          <a:xfrm>
            <a:off x="289254" y="3308856"/>
            <a:ext cx="468000" cy="462004"/>
          </a:xfrm>
          <a:prstGeom prst="ellipse">
            <a:avLst/>
          </a:prstGeom>
          <a:noFill/>
          <a:ln w="38100" algn="ctr">
            <a:solidFill>
              <a:srgbClr val="FF33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椭圆 86"/>
          <p:cNvSpPr>
            <a:spLocks noChangeArrowheads="1"/>
          </p:cNvSpPr>
          <p:nvPr/>
        </p:nvSpPr>
        <p:spPr bwMode="auto">
          <a:xfrm>
            <a:off x="8371862" y="3286532"/>
            <a:ext cx="468000" cy="468000"/>
          </a:xfrm>
          <a:prstGeom prst="ellipse">
            <a:avLst/>
          </a:prstGeom>
          <a:noFill/>
          <a:ln w="38100" algn="ctr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601661" y="2875783"/>
            <a:ext cx="428628" cy="1419162"/>
          </a:xfrm>
          <a:prstGeom prst="rect">
            <a:avLst/>
          </a:prstGeom>
          <a:noFill/>
          <a:ln w="57150">
            <a:solidFill>
              <a:srgbClr val="00B0F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528548" y="2956349"/>
            <a:ext cx="562219" cy="1217098"/>
            <a:chOff x="1410169" y="2279149"/>
            <a:chExt cx="562219" cy="1217098"/>
          </a:xfrm>
        </p:grpSpPr>
        <p:sp>
          <p:nvSpPr>
            <p:cNvPr id="74" name="Line 27"/>
            <p:cNvSpPr>
              <a:spLocks noChangeShapeType="1"/>
            </p:cNvSpPr>
            <p:nvPr/>
          </p:nvSpPr>
          <p:spPr bwMode="auto">
            <a:xfrm flipH="1" flipV="1">
              <a:off x="1431685" y="2300665"/>
              <a:ext cx="504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/>
              <a:tailEnd type="none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75" name="Line 38"/>
            <p:cNvSpPr>
              <a:spLocks noChangeShapeType="1"/>
            </p:cNvSpPr>
            <p:nvPr/>
          </p:nvSpPr>
          <p:spPr bwMode="auto">
            <a:xfrm>
              <a:off x="1410169" y="3471863"/>
              <a:ext cx="504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77" name="Line 46"/>
            <p:cNvSpPr>
              <a:spLocks noChangeShapeType="1"/>
            </p:cNvSpPr>
            <p:nvPr/>
          </p:nvSpPr>
          <p:spPr bwMode="auto">
            <a:xfrm>
              <a:off x="1422418" y="2279149"/>
              <a:ext cx="0" cy="5187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78" name="Text Box 48"/>
            <p:cNvSpPr txBox="1">
              <a:spLocks noChangeArrowheads="1"/>
            </p:cNvSpPr>
            <p:nvPr/>
          </p:nvSpPr>
          <p:spPr bwMode="auto">
            <a:xfrm>
              <a:off x="1467932" y="2323178"/>
              <a:ext cx="504456" cy="5127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700" i="1" dirty="0">
                  <a:solidFill>
                    <a:srgbClr val="FF0000"/>
                  </a:solidFill>
                </a:rPr>
                <a:t>i</a:t>
              </a:r>
              <a:r>
                <a:rPr lang="en-US" altLang="zh-CN" sz="2700" baseline="-25000" dirty="0">
                  <a:solidFill>
                    <a:srgbClr val="FF0000"/>
                  </a:solidFill>
                </a:rPr>
                <a:t>1</a:t>
              </a:r>
              <a:r>
                <a:rPr lang="en-US" altLang="zh-CN" sz="2700" noProof="1">
                  <a:solidFill>
                    <a:srgbClr val="FF0000"/>
                  </a:solidFill>
                </a:rPr>
                <a:t>'</a:t>
              </a:r>
              <a:endParaRPr lang="en-US" altLang="zh-CN" sz="2700" dirty="0">
                <a:solidFill>
                  <a:srgbClr val="FF0000"/>
                </a:solidFill>
              </a:endParaRPr>
            </a:p>
          </p:txBody>
        </p:sp>
        <p:sp>
          <p:nvSpPr>
            <p:cNvPr id="79" name="Line 47"/>
            <p:cNvSpPr>
              <a:spLocks noChangeShapeType="1"/>
            </p:cNvSpPr>
            <p:nvPr/>
          </p:nvSpPr>
          <p:spPr bwMode="auto">
            <a:xfrm>
              <a:off x="1422418" y="2740247"/>
              <a:ext cx="0" cy="756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739355" y="2646215"/>
            <a:ext cx="1261141" cy="1511778"/>
            <a:chOff x="1672576" y="3385004"/>
            <a:chExt cx="1261141" cy="1511778"/>
          </a:xfrm>
        </p:grpSpPr>
        <p:sp>
          <p:nvSpPr>
            <p:cNvPr id="82" name="Text Box 25"/>
            <p:cNvSpPr txBox="1">
              <a:spLocks noChangeArrowheads="1"/>
            </p:cNvSpPr>
            <p:nvPr/>
          </p:nvSpPr>
          <p:spPr bwMode="auto">
            <a:xfrm>
              <a:off x="2177032" y="3385004"/>
              <a:ext cx="756685" cy="114073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i="1">
                  <a:solidFill>
                    <a:srgbClr val="FF0000"/>
                  </a:solidFill>
                </a:rPr>
                <a:t> </a:t>
              </a: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700" i="1">
                  <a:solidFill>
                    <a:srgbClr val="FF0000"/>
                  </a:solidFill>
                </a:rPr>
                <a:t>i</a:t>
              </a:r>
              <a:r>
                <a:rPr lang="en-US" altLang="zh-CN" sz="2700" i="1" baseline="-25000">
                  <a:solidFill>
                    <a:srgbClr val="FF0000"/>
                  </a:solidFill>
                </a:rPr>
                <a:t>S</a:t>
              </a:r>
              <a:endParaRPr lang="en-US" altLang="zh-CN" sz="2700" i="1">
                <a:solidFill>
                  <a:srgbClr val="FF0000"/>
                </a:solidFill>
              </a:endParaRPr>
            </a:p>
            <a:p>
              <a:pPr eaLnBrk="1" hangingPunct="1">
                <a:lnSpc>
                  <a:spcPct val="50000"/>
                </a:lnSpc>
                <a:spcBef>
                  <a:spcPct val="50000"/>
                </a:spcBef>
                <a:buFontTx/>
                <a:buNone/>
              </a:pPr>
              <a:endParaRPr lang="en-US" altLang="zh-CN" sz="2700" i="1">
                <a:solidFill>
                  <a:srgbClr val="FF0000"/>
                </a:solidFill>
              </a:endParaRPr>
            </a:p>
          </p:txBody>
        </p:sp>
        <p:sp>
          <p:nvSpPr>
            <p:cNvPr id="83" name="Line 28"/>
            <p:cNvSpPr>
              <a:spLocks noChangeShapeType="1"/>
            </p:cNvSpPr>
            <p:nvPr/>
          </p:nvSpPr>
          <p:spPr bwMode="auto">
            <a:xfrm>
              <a:off x="2177032" y="3801673"/>
              <a:ext cx="0" cy="28818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86" name="Line 29"/>
            <p:cNvSpPr>
              <a:spLocks noChangeShapeType="1"/>
            </p:cNvSpPr>
            <p:nvPr/>
          </p:nvSpPr>
          <p:spPr bwMode="auto">
            <a:xfrm flipV="1">
              <a:off x="1694092" y="3725584"/>
              <a:ext cx="504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4" name="Oval 35"/>
            <p:cNvSpPr>
              <a:spLocks noChangeArrowheads="1"/>
            </p:cNvSpPr>
            <p:nvPr/>
          </p:nvSpPr>
          <p:spPr bwMode="auto">
            <a:xfrm>
              <a:off x="1967836" y="4089860"/>
              <a:ext cx="396000" cy="396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700">
                <a:solidFill>
                  <a:srgbClr val="FF0000"/>
                </a:solidFill>
                <a:ea typeface="楷体_GB2312" pitchFamily="49" charset="-122"/>
              </a:endParaRPr>
            </a:p>
          </p:txBody>
        </p:sp>
        <p:sp>
          <p:nvSpPr>
            <p:cNvPr id="95" name="Line 40"/>
            <p:cNvSpPr>
              <a:spLocks noChangeShapeType="1"/>
            </p:cNvSpPr>
            <p:nvPr/>
          </p:nvSpPr>
          <p:spPr bwMode="auto">
            <a:xfrm flipH="1">
              <a:off x="1672576" y="4886024"/>
              <a:ext cx="504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7" name="Line 44"/>
            <p:cNvSpPr>
              <a:spLocks noChangeShapeType="1"/>
            </p:cNvSpPr>
            <p:nvPr/>
          </p:nvSpPr>
          <p:spPr bwMode="auto">
            <a:xfrm>
              <a:off x="2177032" y="4493321"/>
              <a:ext cx="0" cy="4034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8" name="Line 44"/>
            <p:cNvSpPr>
              <a:spLocks noChangeShapeType="1"/>
            </p:cNvSpPr>
            <p:nvPr/>
          </p:nvSpPr>
          <p:spPr bwMode="auto">
            <a:xfrm>
              <a:off x="2186140" y="3718626"/>
              <a:ext cx="0" cy="360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99" name="Line 43"/>
            <p:cNvSpPr>
              <a:spLocks noChangeShapeType="1"/>
            </p:cNvSpPr>
            <p:nvPr/>
          </p:nvSpPr>
          <p:spPr bwMode="auto">
            <a:xfrm>
              <a:off x="1989474" y="4297020"/>
              <a:ext cx="396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solidFill>
                  <a:srgbClr val="FF0000"/>
                </a:solidFill>
              </a:endParaRPr>
            </a:p>
          </p:txBody>
        </p:sp>
      </p:grpSp>
      <p:pic>
        <p:nvPicPr>
          <p:cNvPr id="101" name="Picture 125" descr="MCj0349133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75171" y="438823"/>
            <a:ext cx="9652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矩形 50"/>
          <p:cNvSpPr/>
          <p:nvPr/>
        </p:nvSpPr>
        <p:spPr>
          <a:xfrm>
            <a:off x="7104110" y="1373508"/>
            <a:ext cx="19684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互易前后对应支路激励和响应参考方向取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不一致性</a:t>
            </a:r>
          </a:p>
        </p:txBody>
      </p:sp>
    </p:spTree>
    <p:extLst>
      <p:ext uri="{BB962C8B-B14F-4D97-AF65-F5344CB8AC3E}">
        <p14:creationId xmlns:p14="http://schemas.microsoft.com/office/powerpoint/2010/main" val="3987698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6" grpId="0" animBg="1"/>
      <p:bldP spid="47" grpId="0" animBg="1"/>
      <p:bldP spid="48" grpId="0" animBg="1"/>
      <p:bldP spid="60" grpId="0" animBg="1"/>
      <p:bldP spid="60" grpId="1" animBg="1"/>
      <p:bldP spid="84" grpId="0" animBg="1"/>
      <p:bldP spid="84" grpId="1" animBg="1"/>
      <p:bldP spid="85" grpId="0" animBg="1"/>
      <p:bldP spid="85" grpId="1" animBg="1"/>
      <p:bldP spid="87" grpId="0" animBg="1"/>
      <p:bldP spid="87" grpId="1" animBg="1"/>
      <p:bldP spid="55" grpId="0" animBg="1"/>
      <p:bldP spid="55" grpId="1" animBg="1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25366" y="1441597"/>
            <a:ext cx="69899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、互易定理适用于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不含</a:t>
            </a: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受控源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的</a:t>
            </a: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单个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独立源激励的</a:t>
            </a: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线性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网络的分析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；</a:t>
            </a:r>
            <a:endParaRPr lang="en-US" alt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25366" y="2782063"/>
            <a:ext cx="70613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、要注意互易前后响应和激励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参考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方向</a:t>
            </a:r>
            <a:r>
              <a:rPr lang="zh-CN" altLang="en-US" sz="28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的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一致性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；</a:t>
            </a:r>
            <a:endParaRPr lang="en-US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grpSp>
        <p:nvGrpSpPr>
          <p:cNvPr id="11" name="组合 69"/>
          <p:cNvGrpSpPr>
            <a:grpSpLocks/>
          </p:cNvGrpSpPr>
          <p:nvPr/>
        </p:nvGrpSpPr>
        <p:grpSpPr bwMode="auto">
          <a:xfrm>
            <a:off x="785786" y="500048"/>
            <a:ext cx="1785918" cy="714379"/>
            <a:chOff x="1116013" y="188913"/>
            <a:chExt cx="2459037" cy="581025"/>
          </a:xfrm>
        </p:grpSpPr>
        <p:pic>
          <p:nvPicPr>
            <p:cNvPr id="12" name="Picture 5" descr="MARK83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6013" y="188913"/>
              <a:ext cx="2459037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标题 1"/>
            <p:cNvSpPr txBox="1">
              <a:spLocks/>
            </p:cNvSpPr>
            <p:nvPr/>
          </p:nvSpPr>
          <p:spPr bwMode="white">
            <a:xfrm>
              <a:off x="1652588" y="209132"/>
              <a:ext cx="1584324" cy="5033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3600" b="1" kern="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rPr>
                <a:t>注意</a:t>
              </a:r>
            </a:p>
          </p:txBody>
        </p:sp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25366" y="3939902"/>
            <a:ext cx="70613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、要注意互易前后电路仅改变响应和激励的位置，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不改变电路拓扑结构</a:t>
            </a: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。</a:t>
            </a:r>
            <a:endParaRPr lang="en-US" altLang="en-US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8306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500180"/>
            <a:ext cx="2298788" cy="279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93235" y="329041"/>
            <a:ext cx="50988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四、应用实例</a:t>
            </a:r>
          </a:p>
        </p:txBody>
      </p:sp>
      <p:grpSp>
        <p:nvGrpSpPr>
          <p:cNvPr id="3" name="组合 15"/>
          <p:cNvGrpSpPr/>
          <p:nvPr/>
        </p:nvGrpSpPr>
        <p:grpSpPr>
          <a:xfrm>
            <a:off x="208399" y="912225"/>
            <a:ext cx="7649749" cy="593241"/>
            <a:chOff x="359693" y="812309"/>
            <a:chExt cx="8856662" cy="593241"/>
          </a:xfrm>
        </p:grpSpPr>
        <p:sp>
          <p:nvSpPr>
            <p:cNvPr id="21" name="AutoShape 93"/>
            <p:cNvSpPr>
              <a:spLocks noChangeArrowheads="1"/>
            </p:cNvSpPr>
            <p:nvPr/>
          </p:nvSpPr>
          <p:spPr bwMode="auto">
            <a:xfrm>
              <a:off x="359693" y="812309"/>
              <a:ext cx="8856662" cy="593241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720130" y="899378"/>
              <a:ext cx="821856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1】 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图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(a)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所示电路，电阻</a:t>
              </a:r>
              <a:r>
                <a:rPr lang="en-US" altLang="zh-CN" sz="2400" b="1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R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未知</a:t>
              </a:r>
              <a:r>
                <a:rPr lang="en-US" altLang="zh-CN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,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试求电流</a:t>
              </a:r>
              <a:r>
                <a:rPr lang="en-US" altLang="zh-CN" sz="2400" b="1" i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i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。</a:t>
              </a:r>
              <a:r>
                <a:rPr lang="en-US" altLang="zh-CN" sz="2400" b="1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     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88438" y="4376341"/>
            <a:ext cx="8633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解：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067673" y="2185980"/>
            <a:ext cx="2721382" cy="1357322"/>
            <a:chOff x="3082199" y="2112786"/>
            <a:chExt cx="1800777" cy="85589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右箭头 6"/>
            <p:cNvSpPr/>
            <p:nvPr/>
          </p:nvSpPr>
          <p:spPr bwMode="auto">
            <a:xfrm>
              <a:off x="3115595" y="2112786"/>
              <a:ext cx="1733985" cy="855892"/>
            </a:xfrm>
            <a:prstGeom prst="rightArrow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082199" y="2388659"/>
              <a:ext cx="1800777" cy="524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激励，响应互易</a:t>
              </a:r>
            </a:p>
          </p:txBody>
        </p:sp>
      </p:grp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125441" y="4409143"/>
            <a:ext cx="3662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根据互易定理形式一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429124" y="4357700"/>
            <a:ext cx="1268808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28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i</a:t>
            </a:r>
            <a:r>
              <a:rPr lang="en-US" altLang="zh-CN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= </a:t>
            </a:r>
            <a:r>
              <a:rPr lang="en-US" altLang="zh-CN" sz="28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i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′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3307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571618"/>
            <a:ext cx="2179434" cy="258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组合 24"/>
          <p:cNvGrpSpPr/>
          <p:nvPr/>
        </p:nvGrpSpPr>
        <p:grpSpPr>
          <a:xfrm>
            <a:off x="2796808" y="3524335"/>
            <a:ext cx="3071834" cy="830997"/>
            <a:chOff x="2857488" y="3524335"/>
            <a:chExt cx="3071834" cy="830997"/>
          </a:xfrm>
        </p:grpSpPr>
        <p:cxnSp>
          <p:nvCxnSpPr>
            <p:cNvPr id="22" name="直接箭头连接符 21"/>
            <p:cNvCxnSpPr/>
            <p:nvPr/>
          </p:nvCxnSpPr>
          <p:spPr bwMode="auto">
            <a:xfrm>
              <a:off x="2857488" y="4000510"/>
              <a:ext cx="3071834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0" name="文本框 13"/>
            <p:cNvSpPr txBox="1"/>
            <p:nvPr/>
          </p:nvSpPr>
          <p:spPr>
            <a:xfrm>
              <a:off x="3397931" y="3524335"/>
              <a:ext cx="2031325" cy="830997"/>
            </a:xfrm>
            <a:prstGeom prst="rect">
              <a:avLst/>
            </a:prstGeom>
            <a:solidFill>
              <a:srgbClr val="FF66FF"/>
            </a:solidFill>
            <a:effectLst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互易前后响应</a:t>
              </a:r>
              <a:endParaRPr lang="en-US" altLang="zh-CN" b="1" dirty="0"/>
            </a:p>
            <a:p>
              <a:r>
                <a:rPr lang="zh-CN" altLang="en-US" b="1" dirty="0"/>
                <a:t>激励的关联性</a:t>
              </a:r>
            </a:p>
          </p:txBody>
        </p:sp>
      </p:grp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4286262"/>
            <a:ext cx="4191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4143386"/>
            <a:ext cx="4381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604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" grpId="0" autoUpdateAnimBg="0"/>
      <p:bldP spid="18" grpId="0"/>
      <p:bldP spid="19" grpId="0" animBg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20560</TotalTime>
  <Words>548</Words>
  <Application>Microsoft Office PowerPoint</Application>
  <PresentationFormat>全屏显示(16:9)</PresentationFormat>
  <Paragraphs>110</Paragraphs>
  <Slides>16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楷体</vt:lpstr>
      <vt:lpstr>宋体</vt:lpstr>
      <vt:lpstr>Calibri</vt:lpstr>
      <vt:lpstr>Times New Roman</vt:lpstr>
      <vt:lpstr>Wingdings</vt:lpstr>
      <vt:lpstr>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1355</cp:revision>
  <dcterms:created xsi:type="dcterms:W3CDTF">2004-09-16T03:31:17Z</dcterms:created>
  <dcterms:modified xsi:type="dcterms:W3CDTF">2022-03-30T23:50:50Z</dcterms:modified>
</cp:coreProperties>
</file>